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2" r:id="rId2"/>
    <p:sldId id="256" r:id="rId3"/>
    <p:sldId id="288" r:id="rId4"/>
    <p:sldId id="270" r:id="rId5"/>
    <p:sldId id="290" r:id="rId6"/>
    <p:sldId id="286" r:id="rId7"/>
    <p:sldId id="294" r:id="rId8"/>
    <p:sldId id="291" r:id="rId9"/>
    <p:sldId id="273" r:id="rId10"/>
    <p:sldId id="274" r:id="rId11"/>
    <p:sldId id="265" r:id="rId12"/>
    <p:sldId id="287" r:id="rId13"/>
    <p:sldId id="259" r:id="rId14"/>
    <p:sldId id="258" r:id="rId15"/>
    <p:sldId id="280" r:id="rId16"/>
    <p:sldId id="260" r:id="rId17"/>
    <p:sldId id="289" r:id="rId18"/>
    <p:sldId id="266" r:id="rId19"/>
    <p:sldId id="267" r:id="rId20"/>
    <p:sldId id="293" r:id="rId21"/>
    <p:sldId id="296" r:id="rId22"/>
    <p:sldId id="297" r:id="rId23"/>
    <p:sldId id="3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53B"/>
    <a:srgbClr val="E9F7FE"/>
    <a:srgbClr val="D1EEFC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276B7-21DF-461B-8865-BA02C02B4D44}" v="1" dt="2024-10-17T06:43:27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162" autoAdjust="0"/>
  </p:normalViewPr>
  <p:slideViewPr>
    <p:cSldViewPr snapToGrid="0">
      <p:cViewPr varScale="1">
        <p:scale>
          <a:sx n="40" d="100"/>
          <a:sy n="40" d="100"/>
        </p:scale>
        <p:origin x="2064" y="304"/>
      </p:cViewPr>
      <p:guideLst/>
    </p:cSldViewPr>
  </p:slideViewPr>
  <p:outlineViewPr>
    <p:cViewPr>
      <p:scale>
        <a:sx n="33" d="100"/>
        <a:sy n="33" d="100"/>
      </p:scale>
      <p:origin x="0" y="-3293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867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 Chabedi" userId="2142cf2e-8ca9-46d9-9615-2430e226769d" providerId="ADAL" clId="{210276B7-21DF-461B-8865-BA02C02B4D44}"/>
    <pc:docChg chg="custSel addSld modSld">
      <pc:chgData name="Faith Chabedi" userId="2142cf2e-8ca9-46d9-9615-2430e226769d" providerId="ADAL" clId="{210276B7-21DF-461B-8865-BA02C02B4D44}" dt="2024-10-17T06:43:27.590" v="1" actId="27636"/>
      <pc:docMkLst>
        <pc:docMk/>
      </pc:docMkLst>
      <pc:sldChg chg="modSp add mod">
        <pc:chgData name="Faith Chabedi" userId="2142cf2e-8ca9-46d9-9615-2430e226769d" providerId="ADAL" clId="{210276B7-21DF-461B-8865-BA02C02B4D44}" dt="2024-10-17T06:43:27.590" v="1" actId="27636"/>
        <pc:sldMkLst>
          <pc:docMk/>
          <pc:sldMk cId="3738762734" sldId="382"/>
        </pc:sldMkLst>
        <pc:spChg chg="mod">
          <ac:chgData name="Faith Chabedi" userId="2142cf2e-8ca9-46d9-9615-2430e226769d" providerId="ADAL" clId="{210276B7-21DF-461B-8865-BA02C02B4D44}" dt="2024-10-17T06:43:27.590" v="1" actId="27636"/>
          <ac:spMkLst>
            <pc:docMk/>
            <pc:sldMk cId="3738762734" sldId="382"/>
            <ac:spMk id="2" creationId="{B0977528-E15D-2046-4F2F-432AEE5E2C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781C-80B7-4804-A7A4-9E7A8C0127C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Нажмите, чтобы отредактировать стили текста мастера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A9807-B2AA-4415-ADFB-386C0040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8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newstoday.com/articles/89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38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Овощи супер полезны для здоровья.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Употребление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большого количества овощей и фруктов может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сни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зить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кровяное давление,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сни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зить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риск сердечных заболеваний и инсульта,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предотвра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тить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некоторые виды рака,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сни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зить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риск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возникновения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проблем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со зрением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Помо</a:t>
            </a:r>
            <a:r>
              <a:rPr lang="ru-RU" dirty="0" err="1">
                <a:solidFill>
                  <a:srgbClr val="202124"/>
                </a:solidFill>
                <a:latin typeface="Roboto" panose="02000000000000000000" pitchFamily="2" charset="0"/>
              </a:rPr>
              <a:t>чь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контролировать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сахар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в крови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помо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чь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контролировать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аппетит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Половину того,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что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вы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е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дите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, должны составлять фрукты и овощи.  Свежие, замороженные и консервированные - все это отлично подходит.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Если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ы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покупа</a:t>
            </a:r>
            <a:r>
              <a:rPr lang="ru-RU" dirty="0" err="1">
                <a:solidFill>
                  <a:srgbClr val="202124"/>
                </a:solidFill>
                <a:latin typeface="Roboto" panose="02000000000000000000" pitchFamily="2" charset="0"/>
              </a:rPr>
              <a:t>ете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консервированные овощи,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берите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с низким содержанием соли.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9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877888"/>
            <a:ext cx="4468813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48032" y="4400550"/>
            <a:ext cx="4924168" cy="3600450"/>
          </a:xfrm>
        </p:spPr>
        <p:txBody>
          <a:bodyPr/>
          <a:lstStyle/>
          <a:p>
            <a:r>
              <a:rPr lang="ru-RU" sz="1400" b="1" i="0" dirty="0">
                <a:solidFill>
                  <a:srgbClr val="333333"/>
                </a:solidFill>
                <a:effectLst/>
              </a:rPr>
              <a:t>Количество потребляемых вами порций определяет количество съеденных вами калорий. Употребление слишком большого количества калорий в день связано с избыточным весом и ожирением.</a:t>
            </a:r>
          </a:p>
          <a:p>
            <a:endParaRPr lang="ru-RU" sz="1400" b="1" i="0" dirty="0">
              <a:solidFill>
                <a:srgbClr val="333333"/>
              </a:solidFill>
              <a:effectLst/>
            </a:endParaRPr>
          </a:p>
          <a:p>
            <a:r>
              <a:rPr lang="ru-RU" sz="1400" b="1" i="0" dirty="0">
                <a:solidFill>
                  <a:srgbClr val="333333"/>
                </a:solidFill>
                <a:effectLst/>
              </a:rPr>
              <a:t>Питательные вещества, которых нужно меньше: Насыщенный жир, натрий и добавленные сахара.</a:t>
            </a:r>
          </a:p>
          <a:p>
            <a:endParaRPr lang="ru-RU" sz="1400" b="1" i="0" dirty="0">
              <a:solidFill>
                <a:srgbClr val="333333"/>
              </a:solidFill>
              <a:effectLst/>
            </a:endParaRPr>
          </a:p>
          <a:p>
            <a:r>
              <a:rPr lang="ru-RU" sz="1400" b="1" i="0" dirty="0">
                <a:solidFill>
                  <a:srgbClr val="333333"/>
                </a:solidFill>
                <a:effectLst/>
              </a:rPr>
              <a:t>Что такое добавленные сахара и чем они отличаются от общего сахара?</a:t>
            </a:r>
          </a:p>
          <a:p>
            <a:endParaRPr lang="ru-RU" sz="1400" b="1" i="0" dirty="0">
              <a:solidFill>
                <a:srgbClr val="333333"/>
              </a:solidFill>
              <a:effectLst/>
            </a:endParaRPr>
          </a:p>
          <a:p>
            <a:r>
              <a:rPr lang="ru-RU" sz="1400" b="1" i="0" dirty="0">
                <a:solidFill>
                  <a:srgbClr val="333333"/>
                </a:solidFill>
                <a:effectLst/>
              </a:rPr>
              <a:t>Питательные вещества, которых должно быть больше: Диетическая клетчатка, витамин D, кальций, железо и калий.</a:t>
            </a: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11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220730" cy="3600450"/>
          </a:xfrm>
        </p:spPr>
        <p:txBody>
          <a:bodyPr/>
          <a:lstStyle/>
          <a:p>
            <a:pPr marL="284163" indent="-284163"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202124"/>
                </a:solidFill>
                <a:effectLst/>
              </a:rPr>
              <a:t>Продукты, которые содержат кальций, витамин D и минералы, важны для наших костей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.</a:t>
            </a:r>
          </a:p>
          <a:p>
            <a:pPr marL="284163" indent="-284163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02124"/>
              </a:solidFill>
            </a:endParaRPr>
          </a:p>
          <a:p>
            <a:pPr marL="284163" indent="-284163" algn="l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02124"/>
              </a:solidFill>
              <a:effectLst/>
            </a:endParaRPr>
          </a:p>
          <a:p>
            <a:pPr marL="284163" indent="-284163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02124"/>
                </a:solidFill>
                <a:effectLst/>
              </a:rPr>
              <a:t>Молоко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, сыр и другие молочные продукты.</a:t>
            </a:r>
          </a:p>
          <a:p>
            <a:pPr marL="284163" indent="-284163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02124"/>
                </a:solidFill>
                <a:effectLst/>
              </a:rPr>
              <a:t>Зеленые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02124"/>
                </a:solidFill>
                <a:effectLst/>
              </a:rPr>
              <a:t>листовые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 овощи, такие как брокколи, капуста и </a:t>
            </a:r>
            <a:r>
              <a:rPr lang="en-US" sz="1400" b="0" i="0" dirty="0" err="1">
                <a:solidFill>
                  <a:srgbClr val="202124"/>
                </a:solidFill>
                <a:effectLst/>
              </a:rPr>
              <a:t>окра</a:t>
            </a:r>
            <a:r>
              <a:rPr lang="ru-RU" sz="1400" b="0" i="0" dirty="0">
                <a:solidFill>
                  <a:srgbClr val="202124"/>
                </a:solidFill>
                <a:effectLst/>
              </a:rPr>
              <a:t> (бамия)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, но не шпинат.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02124"/>
                </a:solidFill>
                <a:effectLst/>
              </a:rPr>
              <a:t>Соевые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202124"/>
                </a:solidFill>
              </a:rPr>
              <a:t>бобы</a:t>
            </a:r>
            <a:r>
              <a:rPr lang="en-US" sz="1400" dirty="0">
                <a:solidFill>
                  <a:srgbClr val="202124"/>
                </a:solidFill>
              </a:rPr>
              <a:t> и тофу</a:t>
            </a:r>
            <a:endParaRPr lang="en-US" sz="1400" b="0" i="0" dirty="0">
              <a:solidFill>
                <a:srgbClr val="202124"/>
              </a:solidFill>
              <a:effectLst/>
            </a:endParaRPr>
          </a:p>
          <a:p>
            <a:pPr marL="284163" indent="-284163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02124"/>
                </a:solidFill>
                <a:effectLst/>
              </a:rPr>
              <a:t>Напитки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02124"/>
                </a:solidFill>
                <a:effectLst/>
              </a:rPr>
              <a:t>на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 растительной основе (например, соевый напиток) с добавлением кальция.</a:t>
            </a:r>
          </a:p>
          <a:p>
            <a:pPr marL="284163" indent="-284163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02124"/>
                </a:solidFill>
                <a:effectLst/>
              </a:rPr>
              <a:t>Орехи</a:t>
            </a:r>
            <a:endParaRPr lang="en-US" sz="1400" b="0" i="0" dirty="0">
              <a:solidFill>
                <a:srgbClr val="202124"/>
              </a:solidFill>
              <a:effectLst/>
            </a:endParaRPr>
          </a:p>
          <a:p>
            <a:pPr marL="284163" indent="-284163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02124"/>
                </a:solidFill>
                <a:effectLst/>
              </a:rPr>
              <a:t>Рыба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, в которой вы едите кости, например, сардины и пильчарды.</a:t>
            </a:r>
          </a:p>
          <a:p>
            <a:pPr marL="284163" indent="-284163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02124"/>
                </a:solidFill>
              </a:rPr>
              <a:t>Лосось и тунец</a:t>
            </a:r>
          </a:p>
          <a:p>
            <a:pPr marL="284163" indent="-284163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124"/>
                </a:solidFill>
                <a:effectLst/>
              </a:rPr>
              <a:t>Яйца</a:t>
            </a:r>
          </a:p>
          <a:p>
            <a:pPr marL="284163" indent="-284163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02124"/>
                </a:solidFill>
              </a:rPr>
              <a:t>Сушеные на солнце грибы</a:t>
            </a:r>
          </a:p>
          <a:p>
            <a:pPr marL="284163" indent="-284163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02124"/>
                </a:solidFill>
                <a:effectLst/>
              </a:rPr>
              <a:t>Овощи</a:t>
            </a:r>
            <a:endParaRPr lang="en-US" sz="1400" b="0" i="0" dirty="0">
              <a:solidFill>
                <a:srgbClr val="202124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3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949778" cy="3600450"/>
          </a:xfrm>
        </p:spPr>
        <p:txBody>
          <a:bodyPr/>
          <a:lstStyle/>
          <a:p>
            <a:r>
              <a:rPr lang="ru-RU" dirty="0"/>
              <a:t>Тот же выбор продуктов питания, который указан в </a:t>
            </a:r>
            <a:r>
              <a:rPr lang="ru-RU" dirty="0" err="1"/>
              <a:t>МояТарелка</a:t>
            </a:r>
            <a:r>
              <a:rPr lang="ru-RU" dirty="0"/>
              <a:t>, помогает нам контролировать кровяное давление</a:t>
            </a:r>
          </a:p>
          <a:p>
            <a:endParaRPr lang="ru-RU" sz="1400" dirty="0">
              <a:solidFill>
                <a:srgbClr val="202124"/>
              </a:solidFill>
            </a:endParaRPr>
          </a:p>
          <a:p>
            <a:endParaRPr lang="en-US" sz="1400" dirty="0">
              <a:solidFill>
                <a:srgbClr val="202124"/>
              </a:solidFill>
            </a:endParaRPr>
          </a:p>
          <a:p>
            <a:r>
              <a:rPr lang="en-US" sz="1400" b="1" i="0" dirty="0" err="1">
                <a:solidFill>
                  <a:srgbClr val="202124"/>
                </a:solidFill>
                <a:effectLst/>
              </a:rPr>
              <a:t>Избегай</a:t>
            </a:r>
            <a:r>
              <a:rPr lang="ru-RU" sz="1400" b="1" i="0" dirty="0">
                <a:solidFill>
                  <a:srgbClr val="202124"/>
                </a:solidFill>
                <a:effectLst/>
              </a:rPr>
              <a:t>те</a:t>
            </a:r>
            <a:r>
              <a:rPr lang="en-US" sz="1400" b="1" i="0" dirty="0">
                <a:solidFill>
                  <a:srgbClr val="202124"/>
                </a:solidFill>
                <a:effectLst/>
              </a:rPr>
              <a:t> 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обработанных продуктов с добавлением соли (по </a:t>
            </a:r>
            <a:r>
              <a:rPr lang="en-US" sz="1400" dirty="0">
                <a:solidFill>
                  <a:srgbClr val="202124"/>
                </a:solidFill>
              </a:rPr>
              <a:t>возможности приобретай консервированные продукты с низким содержанием натрия).</a:t>
            </a:r>
            <a:endParaRPr lang="en-US" sz="1400" b="0" i="0" dirty="0">
              <a:solidFill>
                <a:srgbClr val="202124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124"/>
                </a:solidFill>
                <a:effectLst/>
              </a:rPr>
              <a:t>Добавленные сахара оказывают </a:t>
            </a:r>
            <a:r>
              <a:rPr lang="en-US" sz="1400" dirty="0">
                <a:solidFill>
                  <a:srgbClr val="202124"/>
                </a:solidFill>
              </a:rPr>
              <a:t>эффект, схожий с солью, поэтому избегай продуктов и напитков с добавлением сахара или тех, </a:t>
            </a:r>
            <a:r>
              <a:rPr lang="en-US" sz="1400" dirty="0" err="1">
                <a:solidFill>
                  <a:srgbClr val="202124"/>
                </a:solidFill>
              </a:rPr>
              <a:t>которые</a:t>
            </a:r>
            <a:r>
              <a:rPr lang="en-US" sz="1400" dirty="0">
                <a:solidFill>
                  <a:srgbClr val="202124"/>
                </a:solidFill>
              </a:rPr>
              <a:t> </a:t>
            </a:r>
            <a:r>
              <a:rPr lang="ru-RU" sz="1400" b="0" i="0" dirty="0">
                <a:solidFill>
                  <a:srgbClr val="202124"/>
                </a:solidFill>
                <a:effectLst/>
              </a:rPr>
              <a:t>обозначены</a:t>
            </a:r>
            <a:r>
              <a:rPr lang="en-US" sz="1400" dirty="0">
                <a:solidFill>
                  <a:srgbClr val="202124"/>
                </a:solidFill>
              </a:rPr>
              <a:t> как "легкие", например, йогурт и консервированные фрукты.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202124"/>
                </a:solidFill>
                <a:effectLst/>
              </a:rPr>
              <a:t>Добавляйте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 небольшое количество </a:t>
            </a:r>
            <a:r>
              <a:rPr lang="en-US" sz="1400" b="0" i="0" dirty="0" err="1">
                <a:solidFill>
                  <a:srgbClr val="202124"/>
                </a:solidFill>
                <a:effectLst/>
              </a:rPr>
              <a:t>соли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 </a:t>
            </a:r>
            <a:r>
              <a:rPr lang="ru-RU" sz="1400" b="0" i="0" dirty="0">
                <a:solidFill>
                  <a:srgbClr val="202124"/>
                </a:solidFill>
                <a:effectLst/>
              </a:rPr>
              <a:t>в пищу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 и </a:t>
            </a:r>
            <a:r>
              <a:rPr lang="en-US" sz="1400" b="0" i="0" dirty="0" err="1">
                <a:solidFill>
                  <a:srgbClr val="202124"/>
                </a:solidFill>
                <a:effectLst/>
              </a:rPr>
              <a:t>не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02124"/>
                </a:solidFill>
                <a:effectLst/>
              </a:rPr>
              <a:t>добавляй</a:t>
            </a:r>
            <a:r>
              <a:rPr lang="ru-RU" sz="1400" b="0" i="0" dirty="0">
                <a:solidFill>
                  <a:srgbClr val="202124"/>
                </a:solidFill>
                <a:effectLst/>
              </a:rPr>
              <a:t>те</a:t>
            </a:r>
            <a:r>
              <a:rPr lang="en-US" sz="1400" b="0" i="0" dirty="0">
                <a:solidFill>
                  <a:srgbClr val="202124"/>
                </a:solidFill>
                <a:effectLst/>
              </a:rPr>
              <a:t> ее во время приготовления. </a:t>
            </a:r>
            <a:endParaRPr lang="ru-RU" sz="1400" b="0" i="0" dirty="0">
              <a:solidFill>
                <a:srgbClr val="202124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1400" b="0" i="0" dirty="0">
              <a:solidFill>
                <a:srgbClr val="202124"/>
              </a:solidFill>
              <a:effectLst/>
            </a:endParaRPr>
          </a:p>
          <a:p>
            <a:pPr algn="l"/>
            <a:r>
              <a:rPr lang="en-US" sz="1400" b="1" i="0" u="none" strike="noStrike" baseline="0" dirty="0" err="1">
                <a:solidFill>
                  <a:srgbClr val="20407E"/>
                </a:solidFill>
              </a:rPr>
              <a:t>Выбирай</a:t>
            </a:r>
            <a:r>
              <a:rPr lang="ru-RU" sz="1400" b="1" i="0" u="none" strike="noStrike" baseline="0" dirty="0">
                <a:solidFill>
                  <a:srgbClr val="20407E"/>
                </a:solidFill>
              </a:rPr>
              <a:t>те</a:t>
            </a:r>
            <a:r>
              <a:rPr lang="en-US" sz="1400" b="1" i="0" u="none" strike="noStrike" baseline="0" dirty="0">
                <a:solidFill>
                  <a:srgbClr val="20407E"/>
                </a:solidFill>
              </a:rPr>
              <a:t> продукты, которые </a:t>
            </a:r>
            <a:r>
              <a:rPr lang="en-US" sz="1400" b="1" i="0" u="none" strike="noStrike" baseline="0" dirty="0" err="1">
                <a:solidFill>
                  <a:srgbClr val="20407E"/>
                </a:solidFill>
              </a:rPr>
              <a:t>делают</a:t>
            </a:r>
            <a:r>
              <a:rPr lang="en-US" sz="1400" b="1" i="0" u="none" strike="noStrike" baseline="0" dirty="0">
                <a:solidFill>
                  <a:srgbClr val="20407E"/>
                </a:solidFill>
              </a:rPr>
              <a:t> </a:t>
            </a:r>
            <a:r>
              <a:rPr lang="ru-RU" sz="1400" b="1" i="0" u="none" strike="noStrike" baseline="0" dirty="0">
                <a:solidFill>
                  <a:srgbClr val="20407E"/>
                </a:solidFill>
              </a:rPr>
              <a:t>вас</a:t>
            </a:r>
            <a:r>
              <a:rPr lang="en-US" sz="1400" b="1" i="0" u="none" strike="noStrike" baseline="0" dirty="0">
                <a:solidFill>
                  <a:srgbClr val="20407E"/>
                </a:solidFill>
              </a:rPr>
              <a:t> здоровым</a:t>
            </a:r>
          </a:p>
          <a:p>
            <a:pPr algn="l"/>
            <a:r>
              <a:rPr lang="ru-RU" sz="1400" b="0" i="0" u="none" strike="noStrike" baseline="0" dirty="0">
                <a:solidFill>
                  <a:srgbClr val="20407E"/>
                </a:solidFill>
              </a:rPr>
              <a:t>Ежедневно употребляйте 5 фруктов и овощей</a:t>
            </a:r>
          </a:p>
          <a:p>
            <a:pPr algn="l"/>
            <a:r>
              <a:rPr lang="ru-RU" sz="1400" b="0" i="0" u="none" strike="noStrike" baseline="0" dirty="0">
                <a:solidFill>
                  <a:srgbClr val="20407E"/>
                </a:solidFill>
              </a:rPr>
              <a:t>Ежедневно употребляйте 3 порции молочных продуктов с низким содержанием жира</a:t>
            </a:r>
          </a:p>
          <a:p>
            <a:pPr algn="l"/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Ешь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те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мясо, курицу, рыбу и бобовые без добавления соли</a:t>
            </a:r>
          </a:p>
          <a:p>
            <a:pPr algn="l"/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Ежедневно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</a:t>
            </a:r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принимай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те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</a:t>
            </a:r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таблетк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и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</a:t>
            </a:r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витамина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D</a:t>
            </a:r>
            <a:endParaRPr lang="ru-RU" sz="1400" b="0" i="0" u="none" strike="noStrike" baseline="0" dirty="0">
              <a:solidFill>
                <a:srgbClr val="20407E"/>
              </a:solidFill>
            </a:endParaRPr>
          </a:p>
          <a:p>
            <a:pPr algn="l"/>
            <a:endParaRPr lang="ru-RU" sz="1400" b="0" i="0" u="none" strike="noStrike" baseline="0" dirty="0">
              <a:solidFill>
                <a:srgbClr val="20407E"/>
              </a:solidFill>
            </a:endParaRPr>
          </a:p>
          <a:p>
            <a:pPr algn="l"/>
            <a:endParaRPr lang="en-US" sz="1400" b="0" i="0" u="none" strike="noStrike" baseline="0" dirty="0">
              <a:solidFill>
                <a:srgbClr val="20407E"/>
              </a:solidFill>
            </a:endParaRPr>
          </a:p>
          <a:p>
            <a:pPr algn="l"/>
            <a:r>
              <a:rPr lang="en-US" sz="1400" b="1" i="0" u="none" strike="noStrike" baseline="0" dirty="0" err="1">
                <a:solidFill>
                  <a:srgbClr val="20407E"/>
                </a:solidFill>
              </a:rPr>
              <a:t>Избегай</a:t>
            </a:r>
            <a:r>
              <a:rPr lang="ru-RU" sz="1400" b="1" i="0" u="none" strike="noStrike" baseline="0" dirty="0">
                <a:solidFill>
                  <a:srgbClr val="20407E"/>
                </a:solidFill>
              </a:rPr>
              <a:t>те</a:t>
            </a:r>
            <a:r>
              <a:rPr lang="en-US" sz="1400" b="1" i="0" u="none" strike="noStrike" baseline="0" dirty="0">
                <a:solidFill>
                  <a:srgbClr val="20407E"/>
                </a:solidFill>
              </a:rPr>
              <a:t> продуктов, которые могут повысить кровяное давление</a:t>
            </a:r>
          </a:p>
          <a:p>
            <a:pPr algn="l"/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Избегай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те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вредной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и 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об</a:t>
            </a:r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работанной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еды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, а также фастфуда</a:t>
            </a:r>
          </a:p>
          <a:p>
            <a:pPr algn="l"/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Избегай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те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продуктов и напитков с добавлением сахара</a:t>
            </a:r>
          </a:p>
          <a:p>
            <a:pPr algn="l"/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Избегай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те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</a:t>
            </a:r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солены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е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</a:t>
            </a:r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закус</a:t>
            </a:r>
            <a:r>
              <a:rPr lang="ru-RU" sz="1400" b="0" i="0" u="none" strike="noStrike" baseline="0" dirty="0" err="1">
                <a:solidFill>
                  <a:srgbClr val="20407E"/>
                </a:solidFill>
              </a:rPr>
              <a:t>ки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, </a:t>
            </a:r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вялено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е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мяса и </a:t>
            </a:r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солены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е</a:t>
            </a:r>
            <a:r>
              <a:rPr lang="en-US" sz="1400" b="0" i="0" u="none" strike="noStrike" baseline="0" dirty="0">
                <a:solidFill>
                  <a:srgbClr val="20407E"/>
                </a:solidFill>
              </a:rPr>
              <a:t> </a:t>
            </a:r>
            <a:r>
              <a:rPr lang="en-US" sz="1400" b="0" i="0" u="none" strike="noStrike" baseline="0" dirty="0" err="1">
                <a:solidFill>
                  <a:srgbClr val="20407E"/>
                </a:solidFill>
              </a:rPr>
              <a:t>приправ</a:t>
            </a:r>
            <a:r>
              <a:rPr lang="ru-RU" sz="1400" b="0" i="0" u="none" strike="noStrike" baseline="0" dirty="0">
                <a:solidFill>
                  <a:srgbClr val="20407E"/>
                </a:solidFill>
              </a:rPr>
              <a:t>ы</a:t>
            </a:r>
            <a:endParaRPr lang="en-US" sz="1400" b="0" i="0" dirty="0">
              <a:solidFill>
                <a:srgbClr val="202124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9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Соблюдение принципа </a:t>
            </a:r>
            <a:r>
              <a:rPr lang="ru-RU" dirty="0" err="1"/>
              <a:t>МояТарелка</a:t>
            </a:r>
            <a:r>
              <a:rPr lang="ru-RU" dirty="0"/>
              <a:t> - лучший подход к поддержанию здорового веса. 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Еш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ьте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больше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фруктов без добавления сахара, овощей,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цельнозерновых</a:t>
            </a:r>
            <a:r>
              <a:rPr lang="ru-RU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продуктов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а также обезжиренного или с низким содержанием жира молока и молочных продуктов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Включай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те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в рацион разнообразные белковые продукты, такие как морепродукты,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постное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мясо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курица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и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индейка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без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кожи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яйца, бобовые (фасоль и горох), орехи и семечки. </a:t>
            </a:r>
          </a:p>
          <a:p>
            <a:endParaRPr lang="ru-RU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С низким содержанием добавленных сахаров, натрия, насыщенных жиров, транс-жиров и холестерина.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Добавление физических упражнений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помогает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сниж</a:t>
            </a:r>
            <a:r>
              <a:rPr lang="ru-RU" dirty="0" err="1">
                <a:solidFill>
                  <a:srgbClr val="202124"/>
                </a:solidFill>
                <a:latin typeface="Roboto" panose="02000000000000000000" pitchFamily="2" charset="0"/>
              </a:rPr>
              <a:t>ать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вес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72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333333"/>
                </a:solidFill>
                <a:effectLst/>
              </a:rPr>
              <a:t>Контроль</a:t>
            </a:r>
            <a:r>
              <a:rPr lang="en-US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за</a:t>
            </a:r>
            <a:r>
              <a:rPr lang="en-US" b="1" i="0" dirty="0">
                <a:solidFill>
                  <a:srgbClr val="333333"/>
                </a:solidFill>
                <a:effectLst/>
              </a:rPr>
              <a:t> порциями не означает, </a:t>
            </a:r>
            <a:r>
              <a:rPr lang="en-US" b="1" i="0" dirty="0" err="1">
                <a:solidFill>
                  <a:srgbClr val="333333"/>
                </a:solidFill>
                <a:effectLst/>
              </a:rPr>
              <a:t>что</a:t>
            </a:r>
            <a:r>
              <a:rPr lang="en-US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вам</a:t>
            </a:r>
            <a:r>
              <a:rPr lang="en-US" b="1" i="0" dirty="0">
                <a:solidFill>
                  <a:srgbClr val="333333"/>
                </a:solidFill>
                <a:effectLst/>
              </a:rPr>
              <a:t> нужно </a:t>
            </a:r>
            <a:r>
              <a:rPr lang="en-US" b="1" i="0" dirty="0" err="1">
                <a:solidFill>
                  <a:srgbClr val="333333"/>
                </a:solidFill>
                <a:effectLst/>
              </a:rPr>
              <a:t>есть</a:t>
            </a:r>
            <a:r>
              <a:rPr lang="en-US" b="1" i="0" dirty="0">
                <a:solidFill>
                  <a:srgbClr val="333333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</a:rPr>
              <a:t>крошечны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ми</a:t>
            </a:r>
            <a:r>
              <a:rPr lang="en-US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порциями</a:t>
            </a:r>
            <a:r>
              <a:rPr lang="en-US" b="1" i="0" dirty="0">
                <a:solidFill>
                  <a:srgbClr val="333333"/>
                </a:solidFill>
                <a:effectLst/>
              </a:rPr>
              <a:t> или точно отмерять </a:t>
            </a:r>
            <a:r>
              <a:rPr lang="en-US" b="1" i="0" dirty="0" err="1">
                <a:solidFill>
                  <a:srgbClr val="333333"/>
                </a:solidFill>
                <a:effectLst/>
              </a:rPr>
              <a:t>количество</a:t>
            </a:r>
            <a:r>
              <a:rPr lang="en-US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еды</a:t>
            </a:r>
            <a:r>
              <a:rPr lang="en-US" b="1" i="0" dirty="0">
                <a:solidFill>
                  <a:srgbClr val="333333"/>
                </a:solidFill>
                <a:effectLst/>
              </a:rPr>
              <a:t>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i="0" dirty="0">
                <a:solidFill>
                  <a:srgbClr val="333333"/>
                </a:solidFill>
                <a:effectLst/>
              </a:rPr>
              <a:t> Но если мы едим слишком много, то, возможно, нам нужно переучить свой мозг, чтобы он воспринимал меньшую, чем обычно, </a:t>
            </a:r>
            <a:r>
              <a:rPr lang="ru-RU" i="0" dirty="0">
                <a:solidFill>
                  <a:srgbClr val="333333"/>
                </a:solidFill>
                <a:effectLst/>
              </a:rPr>
              <a:t>порцию как достаточную</a:t>
            </a:r>
            <a:r>
              <a:rPr lang="en-US" i="0" dirty="0">
                <a:solidFill>
                  <a:srgbClr val="333333"/>
                </a:solidFill>
                <a:effectLst/>
              </a:rPr>
              <a:t>. Вот несколько приемов, которые можно </a:t>
            </a:r>
            <a:r>
              <a:rPr lang="en-US" i="0" dirty="0" err="1">
                <a:solidFill>
                  <a:srgbClr val="333333"/>
                </a:solidFill>
                <a:effectLst/>
              </a:rPr>
              <a:t>попробовать</a:t>
            </a:r>
            <a:r>
              <a:rPr lang="en-US" i="0" dirty="0">
                <a:solidFill>
                  <a:srgbClr val="333333"/>
                </a:solidFill>
                <a:effectLst/>
              </a:rPr>
              <a:t>:</a:t>
            </a:r>
            <a:endParaRPr lang="ru-RU" i="0" dirty="0">
              <a:solidFill>
                <a:srgbClr val="333333"/>
              </a:solidFill>
              <a:effectLst/>
            </a:endParaRPr>
          </a:p>
          <a:p>
            <a:r>
              <a:rPr lang="ru-RU" i="0" dirty="0">
                <a:solidFill>
                  <a:srgbClr val="333333"/>
                </a:solidFill>
                <a:effectLst/>
              </a:rPr>
              <a:t> </a:t>
            </a:r>
            <a:endParaRPr lang="en-US" i="0" dirty="0">
              <a:solidFill>
                <a:srgbClr val="333333"/>
              </a:solidFill>
              <a:effectLst/>
            </a:endParaRPr>
          </a:p>
          <a:p>
            <a:r>
              <a:rPr lang="en-US" i="0" dirty="0" err="1">
                <a:solidFill>
                  <a:srgbClr val="333333"/>
                </a:solidFill>
                <a:effectLst/>
              </a:rPr>
              <a:t>Будь</a:t>
            </a:r>
            <a:r>
              <a:rPr lang="ru-RU" i="0" dirty="0">
                <a:solidFill>
                  <a:srgbClr val="333333"/>
                </a:solidFill>
                <a:effectLst/>
              </a:rPr>
              <a:t>те</a:t>
            </a:r>
            <a:r>
              <a:rPr lang="en-US" i="0" dirty="0">
                <a:solidFill>
                  <a:srgbClr val="333333"/>
                </a:solidFill>
                <a:effectLst/>
              </a:rPr>
              <a:t> </a:t>
            </a:r>
            <a:r>
              <a:rPr lang="en-US" i="0" dirty="0" err="1">
                <a:solidFill>
                  <a:srgbClr val="333333"/>
                </a:solidFill>
                <a:effectLst/>
              </a:rPr>
              <a:t>избирательн</a:t>
            </a:r>
            <a:r>
              <a:rPr lang="ru-RU" i="0" dirty="0">
                <a:solidFill>
                  <a:srgbClr val="333333"/>
                </a:solidFill>
                <a:effectLst/>
              </a:rPr>
              <a:t>ы</a:t>
            </a:r>
            <a:r>
              <a:rPr lang="en-US" i="0" dirty="0">
                <a:solidFill>
                  <a:srgbClr val="333333"/>
                </a:solidFill>
                <a:effectLst/>
              </a:rPr>
              <a:t> в выборе секунд</a:t>
            </a:r>
          </a:p>
          <a:p>
            <a:r>
              <a:rPr lang="ru-RU" dirty="0">
                <a:solidFill>
                  <a:srgbClr val="333333"/>
                </a:solidFill>
              </a:rPr>
              <a:t>П</a:t>
            </a:r>
            <a:r>
              <a:rPr lang="en-US" dirty="0" err="1">
                <a:solidFill>
                  <a:srgbClr val="333333"/>
                </a:solidFill>
              </a:rPr>
              <a:t>ей</a:t>
            </a:r>
            <a:r>
              <a:rPr lang="ru-RU" dirty="0">
                <a:solidFill>
                  <a:srgbClr val="333333"/>
                </a:solidFill>
              </a:rPr>
              <a:t>те</a:t>
            </a:r>
            <a:r>
              <a:rPr lang="en-US" dirty="0">
                <a:solidFill>
                  <a:srgbClr val="333333"/>
                </a:solidFill>
              </a:rPr>
              <a:t> воды перед тем, как начать есть</a:t>
            </a:r>
          </a:p>
          <a:p>
            <a:r>
              <a:rPr lang="ru-RU" i="0" dirty="0">
                <a:solidFill>
                  <a:srgbClr val="333333"/>
                </a:solidFill>
                <a:effectLst/>
              </a:rPr>
              <a:t>Проверьте этикетки продуктов питания или таблицу выше, чтобы определить полезную порции.</a:t>
            </a:r>
            <a:endParaRPr lang="en-US" i="0" dirty="0">
              <a:solidFill>
                <a:srgbClr val="333333"/>
              </a:solidFill>
              <a:effectLst/>
            </a:endParaRPr>
          </a:p>
          <a:p>
            <a:r>
              <a:rPr lang="ru-RU" dirty="0">
                <a:solidFill>
                  <a:srgbClr val="333333"/>
                </a:solidFill>
              </a:rPr>
              <a:t>Заранее ешьте фрукты и овощи, чтобы не чувствовать себя таким голодным</a:t>
            </a:r>
          </a:p>
          <a:p>
            <a:endParaRPr lang="ru-RU" b="1" dirty="0">
              <a:solidFill>
                <a:srgbClr val="333333"/>
              </a:solidFill>
            </a:endParaRP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</a:rPr>
              <a:t>Вместо того, чтобы съедать небольшие порции высококалорийных продуктов, попробуйте эти менее калорийные варианты, заменив их: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       Чипсы или крекеры для обычного попкорна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       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Ягодный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кекс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на свежих ягодах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       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Сыр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на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нежирный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йогурт</a:t>
            </a:r>
            <a:r>
              <a:rPr lang="ru-RU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без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сахара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        чесночный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хлеб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на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цельнозернового лаваша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или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тортиль</a:t>
            </a:r>
            <a:r>
              <a:rPr lang="ru-RU" b="0" i="0" dirty="0">
                <a:solidFill>
                  <a:srgbClr val="333333"/>
                </a:solidFill>
                <a:effectLst/>
              </a:rPr>
              <a:t>ю</a:t>
            </a:r>
            <a:endParaRPr lang="en-US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        </a:t>
            </a:r>
            <a:r>
              <a:rPr lang="en-US" dirty="0" err="1">
                <a:solidFill>
                  <a:srgbClr val="333333"/>
                </a:solidFill>
              </a:rPr>
              <a:t>Используй</a:t>
            </a:r>
            <a:r>
              <a:rPr lang="ru-RU" dirty="0">
                <a:solidFill>
                  <a:srgbClr val="333333"/>
                </a:solidFill>
              </a:rPr>
              <a:t>те</a:t>
            </a:r>
            <a:r>
              <a:rPr lang="en-US" dirty="0">
                <a:solidFill>
                  <a:srgbClr val="333333"/>
                </a:solidFill>
              </a:rPr>
              <a:t> тарелки </a:t>
            </a:r>
            <a:r>
              <a:rPr lang="en-US" dirty="0" err="1">
                <a:solidFill>
                  <a:srgbClr val="333333"/>
                </a:solidFill>
              </a:rPr>
              <a:t>меньшего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 err="1">
                <a:solidFill>
                  <a:srgbClr val="333333"/>
                </a:solidFill>
              </a:rPr>
              <a:t>размера</a:t>
            </a:r>
            <a:endParaRPr lang="en-US" dirty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</a:rPr>
              <a:t>        </a:t>
            </a:r>
            <a:r>
              <a:rPr lang="en-US" i="0" dirty="0" err="1">
                <a:solidFill>
                  <a:srgbClr val="333333"/>
                </a:solidFill>
                <a:effectLst/>
              </a:rPr>
              <a:t>Будь</a:t>
            </a:r>
            <a:r>
              <a:rPr lang="ru-RU" i="0" dirty="0">
                <a:solidFill>
                  <a:srgbClr val="333333"/>
                </a:solidFill>
                <a:effectLst/>
              </a:rPr>
              <a:t>те</a:t>
            </a:r>
            <a:r>
              <a:rPr lang="en-US" i="0" dirty="0">
                <a:solidFill>
                  <a:srgbClr val="333333"/>
                </a:solidFill>
                <a:effectLst/>
              </a:rPr>
              <a:t> </a:t>
            </a:r>
            <a:r>
              <a:rPr lang="en-US" i="0" dirty="0" err="1">
                <a:solidFill>
                  <a:srgbClr val="333333"/>
                </a:solidFill>
                <a:effectLst/>
              </a:rPr>
              <a:t>избирательн</a:t>
            </a:r>
            <a:r>
              <a:rPr lang="ru-RU" i="0" dirty="0">
                <a:solidFill>
                  <a:srgbClr val="333333"/>
                </a:solidFill>
                <a:effectLst/>
              </a:rPr>
              <a:t>ы</a:t>
            </a:r>
            <a:r>
              <a:rPr lang="en-US" i="0" dirty="0">
                <a:solidFill>
                  <a:srgbClr val="333333"/>
                </a:solidFill>
                <a:effectLst/>
              </a:rPr>
              <a:t> в </a:t>
            </a:r>
            <a:r>
              <a:rPr lang="en-US" i="0" dirty="0" err="1">
                <a:solidFill>
                  <a:srgbClr val="333333"/>
                </a:solidFill>
                <a:effectLst/>
              </a:rPr>
              <a:t>выборе</a:t>
            </a:r>
            <a:r>
              <a:rPr lang="en-US" i="0" dirty="0">
                <a:solidFill>
                  <a:srgbClr val="333333"/>
                </a:solidFill>
                <a:effectLst/>
              </a:rPr>
              <a:t> </a:t>
            </a:r>
            <a:r>
              <a:rPr lang="en-US" i="0" dirty="0" err="1">
                <a:solidFill>
                  <a:srgbClr val="333333"/>
                </a:solidFill>
                <a:effectLst/>
              </a:rPr>
              <a:t>секунд</a:t>
            </a:r>
            <a:endParaRPr lang="en-US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Trebuchet"/>
            </a:endParaRPr>
          </a:p>
          <a:p>
            <a:endParaRPr lang="en-US" b="1" i="0" dirty="0">
              <a:solidFill>
                <a:srgbClr val="333333"/>
              </a:solidFill>
              <a:effectLst/>
              <a:latin typeface="bhfbol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77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27952-AD62-2936-4B28-BE7517B19707}"/>
              </a:ext>
            </a:extLst>
          </p:cNvPr>
          <p:cNvSpPr txBox="1"/>
          <p:nvPr/>
        </p:nvSpPr>
        <p:spPr>
          <a:xfrm>
            <a:off x="753762" y="4631114"/>
            <a:ext cx="564703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124"/>
                </a:solidFill>
                <a:effectLst/>
              </a:rPr>
              <a:t>молоко, сыр и йогурт.  Выбирай молочные продукты с низким содержанием жира или обезжиренные, без добавления сахара. 3 порции в день!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124"/>
                </a:solidFill>
                <a:effectLst/>
              </a:rPr>
              <a:t>зеленые листовые овощи, такие как брокколи, капуста и окра, но не шпинат.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124"/>
                </a:solidFill>
                <a:effectLst/>
              </a:rPr>
              <a:t>Тофу и эдамаме .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124"/>
                </a:solidFill>
                <a:effectLst/>
              </a:rPr>
              <a:t>напитки на растительной основе, такие как соевое, гороховое или овсяное молоко с добавлением кальция и витамина D.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124"/>
                </a:solidFill>
                <a:effectLst/>
              </a:rPr>
              <a:t>Орехи и семечки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124"/>
                </a:solidFill>
                <a:effectLst/>
              </a:rPr>
              <a:t>Рыба: лосось, тунец и рыба, в которой ты ешь кости, например, сардины и другая мелкая рыба.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02124"/>
                </a:solidFill>
              </a:rPr>
              <a:t>Многим спортсменам нужны добавки цитрата кальция и таблетки витамина D, чтобы получать достаточное количество кальция и витамина D. Спроси своего врача!</a:t>
            </a:r>
            <a:endParaRPr lang="en-US" sz="1400" b="0" i="0" dirty="0">
              <a:solidFill>
                <a:srgbClr val="2021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3906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51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773" y="4360392"/>
            <a:ext cx="6326660" cy="4314052"/>
          </a:xfrm>
        </p:spPr>
        <p:txBody>
          <a:bodyPr/>
          <a:lstStyle/>
          <a:p>
            <a:pPr algn="l"/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Рекомендации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</a:t>
            </a:r>
            <a:r>
              <a:rPr lang="en-US" sz="1600" b="0" i="0" dirty="0" err="1">
                <a:solidFill>
                  <a:srgbClr val="414042"/>
                </a:solidFill>
                <a:effectLst/>
                <a:latin typeface="Rubik"/>
              </a:rPr>
              <a:t>по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</a:t>
            </a:r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употреблению воды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.  </a:t>
            </a:r>
            <a:r>
              <a:rPr lang="en-US" sz="1600" b="0" i="0" dirty="0" err="1">
                <a:solidFill>
                  <a:srgbClr val="414042"/>
                </a:solidFill>
                <a:effectLst/>
                <a:latin typeface="Rubik"/>
              </a:rPr>
              <a:t>Выбирай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</a:t>
            </a:r>
            <a:r>
              <a:rPr lang="en-US" sz="1600" b="0" i="0" dirty="0" err="1">
                <a:solidFill>
                  <a:srgbClr val="414042"/>
                </a:solidFill>
                <a:effectLst/>
                <a:latin typeface="Rubik"/>
              </a:rPr>
              <a:t>напитки</a:t>
            </a:r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 в которых:</a:t>
            </a:r>
            <a:endParaRPr lang="en-US" sz="1600" b="0" i="0" dirty="0">
              <a:solidFill>
                <a:srgbClr val="414042"/>
              </a:solidFill>
              <a:effectLst/>
              <a:latin typeface="Rubik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 </a:t>
            </a:r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Нет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</a:t>
            </a:r>
            <a:r>
              <a:rPr lang="en-US" sz="1600" b="0" i="0" dirty="0" err="1">
                <a:solidFill>
                  <a:srgbClr val="414042"/>
                </a:solidFill>
                <a:effectLst/>
                <a:latin typeface="Rubik"/>
              </a:rPr>
              <a:t>добавлен</a:t>
            </a:r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ого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сахара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 Содержит простые ингредиенты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 Не содержит химических веществ и добавок, искусственного цвета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14042"/>
              </a:solidFill>
              <a:latin typeface="Rubik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14042"/>
                </a:solidFill>
                <a:latin typeface="Rubik"/>
              </a:rPr>
              <a:t>Обычная</a:t>
            </a:r>
            <a:r>
              <a:rPr lang="en-US" sz="1600" dirty="0">
                <a:solidFill>
                  <a:srgbClr val="414042"/>
                </a:solidFill>
                <a:latin typeface="Rubik"/>
              </a:rPr>
              <a:t> пресная вода идеально подходит </a:t>
            </a:r>
            <a:r>
              <a:rPr lang="en-US" sz="1600" dirty="0" err="1">
                <a:solidFill>
                  <a:srgbClr val="414042"/>
                </a:solidFill>
                <a:latin typeface="Rubik"/>
              </a:rPr>
              <a:t>для</a:t>
            </a:r>
            <a:r>
              <a:rPr lang="en-US" sz="1600" dirty="0">
                <a:solidFill>
                  <a:srgbClr val="414042"/>
                </a:solidFill>
                <a:latin typeface="Rubik"/>
              </a:rPr>
              <a:t> </a:t>
            </a:r>
            <a:r>
              <a:rPr lang="ru-RU" sz="1600" dirty="0">
                <a:solidFill>
                  <a:srgbClr val="414042"/>
                </a:solidFill>
                <a:latin typeface="Rubik"/>
              </a:rPr>
              <a:t>увлажнения вашего</a:t>
            </a:r>
            <a:r>
              <a:rPr lang="en-US" sz="1600" dirty="0">
                <a:solidFill>
                  <a:srgbClr val="414042"/>
                </a:solidFill>
                <a:latin typeface="Rubik"/>
              </a:rPr>
              <a:t> организма. 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Молоко с низким содержанием жира или обезжиренное молоко идеально подходит </a:t>
            </a:r>
            <a:r>
              <a:rPr lang="en-US" sz="1600" b="0" i="0" dirty="0" err="1">
                <a:solidFill>
                  <a:srgbClr val="414042"/>
                </a:solidFill>
                <a:effectLst/>
                <a:latin typeface="Rubik"/>
              </a:rPr>
              <a:t>для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</a:t>
            </a:r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увлажнения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, потому что </a:t>
            </a:r>
            <a:r>
              <a:rPr lang="en-US" sz="1600" b="0" i="0" dirty="0" err="1">
                <a:solidFill>
                  <a:srgbClr val="414042"/>
                </a:solidFill>
                <a:effectLst/>
                <a:latin typeface="Rubik"/>
              </a:rPr>
              <a:t>оно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</a:t>
            </a:r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содержит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</a:t>
            </a:r>
            <a:r>
              <a:rPr lang="en-US" sz="1600" b="0" i="0" dirty="0" err="1">
                <a:solidFill>
                  <a:srgbClr val="414042"/>
                </a:solidFill>
                <a:effectLst/>
                <a:latin typeface="Rubik"/>
              </a:rPr>
              <a:t>вод</a:t>
            </a:r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у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, </a:t>
            </a:r>
            <a:r>
              <a:rPr lang="en-US" sz="1600" b="0" i="0" dirty="0" err="1">
                <a:solidFill>
                  <a:srgbClr val="414042"/>
                </a:solidFill>
                <a:effectLst/>
                <a:latin typeface="Rubik"/>
              </a:rPr>
              <a:t>электролит</a:t>
            </a:r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ы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, </a:t>
            </a:r>
            <a:r>
              <a:rPr lang="en-US" sz="1600" b="0" i="0" dirty="0" err="1">
                <a:solidFill>
                  <a:srgbClr val="414042"/>
                </a:solidFill>
                <a:effectLst/>
                <a:latin typeface="Rubik"/>
              </a:rPr>
              <a:t>белк</a:t>
            </a:r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и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и </a:t>
            </a:r>
            <a:r>
              <a:rPr lang="en-US" sz="1600" b="0" i="0" dirty="0" err="1">
                <a:solidFill>
                  <a:srgbClr val="414042"/>
                </a:solidFill>
                <a:effectLst/>
                <a:latin typeface="Rubik"/>
              </a:rPr>
              <a:t>други</a:t>
            </a:r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е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</a:t>
            </a:r>
            <a:r>
              <a:rPr lang="en-US" sz="1600" b="0" i="0" dirty="0" err="1">
                <a:solidFill>
                  <a:srgbClr val="414042"/>
                </a:solidFill>
                <a:effectLst/>
                <a:latin typeface="Rubik"/>
              </a:rPr>
              <a:t>питательны</a:t>
            </a:r>
            <a:r>
              <a:rPr lang="ru-RU" sz="1600" b="0" i="0" dirty="0">
                <a:solidFill>
                  <a:srgbClr val="414042"/>
                </a:solidFill>
                <a:effectLst/>
                <a:latin typeface="Rubik"/>
              </a:rPr>
              <a:t>е</a:t>
            </a:r>
            <a:r>
              <a:rPr lang="en-US" sz="1600" b="0" i="0" dirty="0">
                <a:solidFill>
                  <a:srgbClr val="414042"/>
                </a:solidFill>
                <a:effectLst/>
                <a:latin typeface="Rubik"/>
              </a:rPr>
              <a:t> веществами. 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4042"/>
                </a:solidFill>
                <a:latin typeface="Rubik"/>
              </a:rPr>
              <a:t>Избегай порошков с электролитными добавками. </a:t>
            </a:r>
            <a:r>
              <a:rPr lang="en-US" sz="1600" dirty="0" err="1">
                <a:solidFill>
                  <a:srgbClr val="414042"/>
                </a:solidFill>
                <a:latin typeface="Rubik"/>
              </a:rPr>
              <a:t>Они</a:t>
            </a:r>
            <a:r>
              <a:rPr lang="en-US" sz="1600" dirty="0">
                <a:solidFill>
                  <a:srgbClr val="414042"/>
                </a:solidFill>
                <a:latin typeface="Rubik"/>
              </a:rPr>
              <a:t> </a:t>
            </a:r>
            <a:r>
              <a:rPr lang="en-US" sz="1600" dirty="0" err="1">
                <a:solidFill>
                  <a:srgbClr val="414042"/>
                </a:solidFill>
                <a:latin typeface="Rubik"/>
              </a:rPr>
              <a:t>нужны</a:t>
            </a:r>
            <a:r>
              <a:rPr lang="en-US" sz="1600" dirty="0">
                <a:solidFill>
                  <a:srgbClr val="414042"/>
                </a:solidFill>
                <a:latin typeface="Rubik"/>
              </a:rPr>
              <a:t>, если </a:t>
            </a:r>
            <a:r>
              <a:rPr lang="en-US" sz="1600" dirty="0" err="1">
                <a:solidFill>
                  <a:srgbClr val="414042"/>
                </a:solidFill>
                <a:latin typeface="Rubik"/>
              </a:rPr>
              <a:t>только</a:t>
            </a:r>
            <a:r>
              <a:rPr lang="en-US" sz="1600" dirty="0">
                <a:solidFill>
                  <a:srgbClr val="414042"/>
                </a:solidFill>
                <a:latin typeface="Rubik"/>
              </a:rPr>
              <a:t> </a:t>
            </a:r>
            <a:r>
              <a:rPr lang="ru-RU" sz="1600" dirty="0">
                <a:solidFill>
                  <a:srgbClr val="414042"/>
                </a:solidFill>
                <a:latin typeface="Rubik"/>
              </a:rPr>
              <a:t>в</a:t>
            </a:r>
            <a:r>
              <a:rPr lang="en-US" sz="1600" dirty="0">
                <a:solidFill>
                  <a:srgbClr val="414042"/>
                </a:solidFill>
                <a:latin typeface="Rubik"/>
              </a:rPr>
              <a:t>ы </a:t>
            </a:r>
            <a:r>
              <a:rPr lang="en-US" sz="1600" dirty="0" err="1">
                <a:solidFill>
                  <a:srgbClr val="414042"/>
                </a:solidFill>
                <a:latin typeface="Rubik"/>
              </a:rPr>
              <a:t>тренируе</a:t>
            </a:r>
            <a:r>
              <a:rPr lang="ru-RU" sz="1600" dirty="0" err="1">
                <a:solidFill>
                  <a:srgbClr val="414042"/>
                </a:solidFill>
                <a:latin typeface="Rubik"/>
              </a:rPr>
              <a:t>тесь</a:t>
            </a:r>
            <a:r>
              <a:rPr lang="en-US" sz="1600" dirty="0">
                <a:solidFill>
                  <a:srgbClr val="414042"/>
                </a:solidFill>
                <a:latin typeface="Rubik"/>
              </a:rPr>
              <a:t> интенсивно в течение часа и более, </a:t>
            </a:r>
            <a:r>
              <a:rPr lang="en-US" sz="1600" dirty="0" err="1">
                <a:solidFill>
                  <a:srgbClr val="414042"/>
                </a:solidFill>
                <a:latin typeface="Rubik"/>
              </a:rPr>
              <a:t>если</a:t>
            </a:r>
            <a:r>
              <a:rPr lang="en-US" sz="1600" dirty="0">
                <a:solidFill>
                  <a:srgbClr val="414042"/>
                </a:solidFill>
                <a:latin typeface="Rubik"/>
              </a:rPr>
              <a:t> </a:t>
            </a:r>
            <a:r>
              <a:rPr lang="ru-RU" sz="1600" dirty="0">
                <a:solidFill>
                  <a:srgbClr val="414042"/>
                </a:solidFill>
                <a:latin typeface="Rubik"/>
              </a:rPr>
              <a:t>в</a:t>
            </a:r>
            <a:r>
              <a:rPr lang="en-US" sz="1600" dirty="0">
                <a:solidFill>
                  <a:srgbClr val="414042"/>
                </a:solidFill>
                <a:latin typeface="Rubik"/>
              </a:rPr>
              <a:t>ы сильно потеешь</a:t>
            </a:r>
            <a:r>
              <a:rPr lang="en-US" dirty="0">
                <a:solidFill>
                  <a:srgbClr val="414042"/>
                </a:solidFill>
                <a:latin typeface="Rubik"/>
              </a:rPr>
              <a:t>.  Их может быть вредно принимать, если они тебе не нужны. "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Roboto" panose="02000000000000000000" pitchFamily="2" charset="0"/>
              </a:rPr>
              <a:t>Электролит</a:t>
            </a:r>
            <a:r>
              <a:rPr lang="ru-RU" b="0" i="0" dirty="0">
                <a:solidFill>
                  <a:srgbClr val="343536"/>
                </a:solidFill>
                <a:effectLst/>
                <a:latin typeface="Roboto" panose="02000000000000000000" pitchFamily="2" charset="0"/>
              </a:rPr>
              <a:t>ы</a:t>
            </a:r>
            <a:r>
              <a:rPr lang="en-US" b="0" i="0" dirty="0">
                <a:solidFill>
                  <a:srgbClr val="343536"/>
                </a:solidFill>
                <a:effectLst/>
                <a:latin typeface="Roboto" panose="02000000000000000000" pitchFamily="2" charset="0"/>
              </a:rPr>
              <a:t>, минералы, содержащиеся в крови, помогают регулировать и контролировать баланс жидкостей в организме. Эти минералы играют роль в регулировании кровяного давления, сокращении мышц и поддерживают нормальное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Roboto" panose="02000000000000000000" pitchFamily="2" charset="0"/>
              </a:rPr>
              <a:t>функционирование</a:t>
            </a:r>
            <a:r>
              <a:rPr lang="en-US" b="0" i="0" dirty="0">
                <a:solidFill>
                  <a:srgbClr val="34353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343536"/>
                </a:solidFill>
                <a:effectLst/>
                <a:latin typeface="Roboto" panose="02000000000000000000" pitchFamily="2" charset="0"/>
              </a:rPr>
              <a:t>вашего</a:t>
            </a:r>
            <a:r>
              <a:rPr lang="en-US" b="0" i="0" dirty="0">
                <a:solidFill>
                  <a:srgbClr val="34353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343536"/>
                </a:solidFill>
                <a:effectLst/>
                <a:latin typeface="Roboto" panose="02000000000000000000" pitchFamily="2" charset="0"/>
              </a:rPr>
              <a:t>организма</a:t>
            </a:r>
            <a:r>
              <a:rPr lang="en-US" b="0" i="0" dirty="0">
                <a:solidFill>
                  <a:srgbClr val="343536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1" dirty="0">
                <a:solidFill>
                  <a:srgbClr val="202124"/>
                </a:solidFill>
                <a:latin typeface="Roboto" panose="02000000000000000000" pitchFamily="2" charset="0"/>
              </a:rPr>
              <a:t>Избыток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электролитных добавок может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вызвать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побочные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эффекты</a:t>
            </a:r>
            <a:r>
              <a:rPr lang="ru-RU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такие как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: Диарея. Судороги. Образование газов</a:t>
            </a:r>
            <a:endParaRPr lang="en-US" b="1" i="0" dirty="0">
              <a:solidFill>
                <a:srgbClr val="414042"/>
              </a:solidFill>
              <a:effectLst/>
              <a:latin typeface="Rubik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242959" y="9144000"/>
            <a:ext cx="2971800" cy="458787"/>
          </a:xfrm>
        </p:spPr>
        <p:txBody>
          <a:bodyPr/>
          <a:lstStyle/>
          <a:p>
            <a:fld id="{B1DA9807-B2AA-4415-ADFB-386C0040CA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68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231F20"/>
                </a:solidFill>
                <a:latin typeface="Proxima Nova"/>
              </a:rPr>
              <a:t>В настоящее время, люди во всем мире употребляют слишком много добавленного сахара. Добавленные сахара - это сахара, которые производители добавляют в продукты питания,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Proxima Nova"/>
              </a:rPr>
              <a:t>чтобы</a:t>
            </a: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Proxima Nova"/>
              </a:rPr>
              <a:t>подсластить</a:t>
            </a: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Proxima Nova"/>
              </a:rPr>
              <a:t>их</a:t>
            </a:r>
            <a:r>
              <a:rPr lang="ru-RU" dirty="0">
                <a:solidFill>
                  <a:srgbClr val="231F20"/>
                </a:solidFill>
                <a:latin typeface="Proxima Nova"/>
              </a:rPr>
              <a:t>.</a:t>
            </a:r>
          </a:p>
          <a:p>
            <a:endParaRPr lang="ru-RU" dirty="0">
              <a:solidFill>
                <a:srgbClr val="231F20"/>
              </a:solidFill>
              <a:latin typeface="Proxima Nova"/>
            </a:endParaRPr>
          </a:p>
          <a:p>
            <a:r>
              <a:rPr lang="ru-RU" dirty="0">
                <a:solidFill>
                  <a:srgbClr val="231F20"/>
                </a:solidFill>
                <a:latin typeface="Proxima Nova"/>
              </a:rPr>
              <a:t>Большая часть сахара, который мы едим, поступает из обработанных пищевых продуктов, фаст-</a:t>
            </a:r>
            <a:r>
              <a:rPr lang="ru-RU" dirty="0" err="1">
                <a:solidFill>
                  <a:srgbClr val="231F20"/>
                </a:solidFill>
                <a:latin typeface="Proxima Nova"/>
              </a:rPr>
              <a:t>фуда</a:t>
            </a:r>
            <a:r>
              <a:rPr lang="ru-RU" dirty="0">
                <a:solidFill>
                  <a:srgbClr val="231F20"/>
                </a:solidFill>
                <a:latin typeface="Proxima Nova"/>
              </a:rPr>
              <a:t> и подслащенных сахаром напитков, десертов, йогуртов и конфет.</a:t>
            </a:r>
          </a:p>
          <a:p>
            <a:endParaRPr lang="en-US" dirty="0">
              <a:solidFill>
                <a:srgbClr val="231F20"/>
              </a:solidFill>
              <a:latin typeface="Proxima Nova"/>
            </a:endParaRPr>
          </a:p>
          <a:p>
            <a:r>
              <a:rPr lang="en-US" dirty="0">
                <a:solidFill>
                  <a:srgbClr val="231F20"/>
                </a:solidFill>
                <a:latin typeface="Proxima Nova"/>
              </a:rPr>
              <a:t>Эксперты в области здравоохранения рекомендуют употреблять не более 6 чайных ложек сахара в </a:t>
            </a:r>
            <a:r>
              <a:rPr lang="en-US" dirty="0" err="1">
                <a:solidFill>
                  <a:srgbClr val="231F20"/>
                </a:solidFill>
                <a:latin typeface="Proxima Nova"/>
              </a:rPr>
              <a:t>день</a:t>
            </a:r>
            <a:r>
              <a:rPr lang="en-US" dirty="0">
                <a:solidFill>
                  <a:srgbClr val="231F20"/>
                </a:solidFill>
                <a:latin typeface="Proxima Nova"/>
              </a:rPr>
              <a:t>.</a:t>
            </a:r>
            <a:endParaRPr lang="ru-RU" dirty="0">
              <a:solidFill>
                <a:srgbClr val="231F20"/>
              </a:solidFill>
              <a:latin typeface="Proxima Nova"/>
            </a:endParaRPr>
          </a:p>
          <a:p>
            <a:endParaRPr lang="en-US" dirty="0">
              <a:solidFill>
                <a:srgbClr val="231F20"/>
              </a:solidFill>
              <a:latin typeface="Proxima 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Proxima Nova"/>
              </a:rPr>
              <a:t>Слишком большое количество </a:t>
            </a:r>
            <a:r>
              <a:rPr lang="en-US" dirty="0" err="1">
                <a:solidFill>
                  <a:srgbClr val="231F20"/>
                </a:solidFill>
                <a:latin typeface="Proxima Nova"/>
              </a:rPr>
              <a:t>сахара</a:t>
            </a:r>
            <a:r>
              <a:rPr lang="en-US" dirty="0">
                <a:solidFill>
                  <a:srgbClr val="231F20"/>
                </a:solidFill>
                <a:latin typeface="Proxima Nova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Proxima Nova"/>
              </a:rPr>
              <a:t>вызывает</a:t>
            </a:r>
            <a:r>
              <a:rPr lang="ru-RU" dirty="0">
                <a:solidFill>
                  <a:srgbClr val="231F20"/>
                </a:solidFill>
                <a:latin typeface="Proxima Nova"/>
              </a:rPr>
              <a:t>:</a:t>
            </a:r>
            <a:r>
              <a:rPr lang="en-US" dirty="0">
                <a:solidFill>
                  <a:srgbClr val="231F20"/>
                </a:solidFill>
                <a:latin typeface="Proxima Nova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231F20"/>
              </a:solidFill>
              <a:effectLst/>
              <a:latin typeface="Proxima Nov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i="0" dirty="0">
                <a:solidFill>
                  <a:srgbClr val="231F20"/>
                </a:solidFill>
                <a:effectLst/>
                <a:latin typeface="Proxima Nova"/>
              </a:rPr>
              <a:t>Упадок сил</a:t>
            </a:r>
            <a:r>
              <a:rPr lang="en-US" i="0" dirty="0">
                <a:solidFill>
                  <a:srgbClr val="231F20"/>
                </a:solidFill>
                <a:effectLst/>
                <a:latin typeface="Proxima Nova"/>
              </a:rPr>
              <a:t>, </a:t>
            </a:r>
            <a:r>
              <a:rPr lang="ru-RU" i="0" dirty="0">
                <a:solidFill>
                  <a:srgbClr val="231F20"/>
                </a:solidFill>
                <a:effectLst/>
                <a:latin typeface="Proxima Nova"/>
              </a:rPr>
              <a:t>чувство</a:t>
            </a:r>
            <a:r>
              <a:rPr lang="en-US" i="0" dirty="0">
                <a:solidFill>
                  <a:srgbClr val="231F20"/>
                </a:solidFill>
                <a:effectLst/>
                <a:latin typeface="Proxima Nova"/>
              </a:rPr>
              <a:t> усталости и </a:t>
            </a:r>
            <a:r>
              <a:rPr lang="en-US" i="0" dirty="0" err="1">
                <a:solidFill>
                  <a:srgbClr val="231F20"/>
                </a:solidFill>
                <a:effectLst/>
                <a:latin typeface="Proxima Nova"/>
              </a:rPr>
              <a:t>снижение</a:t>
            </a:r>
            <a:r>
              <a:rPr lang="en-US" i="0" dirty="0">
                <a:solidFill>
                  <a:srgbClr val="231F20"/>
                </a:solidFill>
                <a:effectLst/>
                <a:latin typeface="Proxima Nova"/>
              </a:rPr>
              <a:t> </a:t>
            </a:r>
            <a:r>
              <a:rPr lang="ru-RU" i="0" dirty="0">
                <a:solidFill>
                  <a:srgbClr val="231F20"/>
                </a:solidFill>
                <a:effectLst/>
                <a:latin typeface="Proxima Nova"/>
              </a:rPr>
              <a:t>внимания</a:t>
            </a:r>
            <a:r>
              <a:rPr lang="en-US" i="0" dirty="0">
                <a:solidFill>
                  <a:srgbClr val="231F20"/>
                </a:solidFill>
                <a:effectLst/>
                <a:latin typeface="Proxima Nova"/>
              </a:rPr>
              <a:t>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i="0" dirty="0">
                <a:solidFill>
                  <a:srgbClr val="231F20"/>
                </a:solidFill>
                <a:effectLst/>
                <a:latin typeface="Proxima Nova"/>
              </a:rPr>
              <a:t>Плохое</a:t>
            </a:r>
            <a:r>
              <a:rPr lang="en-US" i="0" dirty="0">
                <a:solidFill>
                  <a:srgbClr val="231F20"/>
                </a:solidFill>
                <a:effectLst/>
                <a:latin typeface="Proxima Nova"/>
              </a:rPr>
              <a:t> настроение: усиление </a:t>
            </a:r>
            <a:r>
              <a:rPr lang="en-US" i="0" u="none" strike="noStrike" dirty="0">
                <a:solidFill>
                  <a:srgbClr val="3D5191"/>
                </a:solidFill>
                <a:effectLst/>
                <a:latin typeface="Proxima Nova"/>
                <a:hlinkClick r:id="rId3"/>
              </a:rPr>
              <a:t>депрессии </a:t>
            </a:r>
            <a:r>
              <a:rPr lang="en-US" i="0" dirty="0">
                <a:solidFill>
                  <a:srgbClr val="231F20"/>
                </a:solidFill>
                <a:effectLst/>
                <a:latin typeface="Proxima Nova"/>
              </a:rPr>
              <a:t>и перепады настроения.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31F20"/>
                </a:solidFill>
                <a:effectLst/>
                <a:latin typeface="Proxima Nova"/>
              </a:rPr>
              <a:t>Вздутие живота</a:t>
            </a:r>
            <a:r>
              <a:rPr lang="en-US" b="1" i="0" dirty="0">
                <a:solidFill>
                  <a:srgbClr val="231F20"/>
                </a:solidFill>
                <a:effectLst/>
                <a:latin typeface="Proxima Nova"/>
              </a:rPr>
              <a:t>: </a:t>
            </a: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вздутие живота и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Proxima Nova"/>
              </a:rPr>
              <a:t>газ</a:t>
            </a:r>
            <a:r>
              <a:rPr lang="ru-RU" b="0" i="0" dirty="0" err="1">
                <a:solidFill>
                  <a:srgbClr val="231F20"/>
                </a:solidFill>
                <a:effectLst/>
                <a:latin typeface="Proxima Nova"/>
              </a:rPr>
              <a:t>ообразование</a:t>
            </a:r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Proxima Nova"/>
              </a:rPr>
              <a:t>Кариес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Proxima Nova"/>
              </a:rPr>
              <a:t>Повышенное кровяное давление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Proxima Nova"/>
              </a:rPr>
              <a:t>Большая талия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Proxima Nova"/>
              </a:rPr>
              <a:t>Избыток пустых калорий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0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10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Вода помогает поддерживать нормальную работу организма. Вы теряете воду, когда ходите в туалет, потеете, занимаетесь спортом или даже дышите. Если вы потеряете много воды, не выпивая больше, ваш организм не будет работать также хорошо. </a:t>
            </a:r>
            <a:r>
              <a:rPr lang="en-US" sz="1400" b="1" spc="-22" dirty="0" err="1">
                <a:latin typeface="Arial"/>
                <a:cs typeface="Arial"/>
              </a:rPr>
              <a:t>Это</a:t>
            </a:r>
            <a:r>
              <a:rPr lang="en-US" sz="1400" b="1" spc="-22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называется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spc="-9" dirty="0" err="1">
                <a:latin typeface="Arial"/>
                <a:cs typeface="Arial"/>
              </a:rPr>
              <a:t>обезвоживанием</a:t>
            </a:r>
            <a:r>
              <a:rPr lang="en-US" sz="1400" b="1" spc="-9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spc="-9" dirty="0">
              <a:latin typeface="Arial"/>
              <a:cs typeface="Arial"/>
            </a:endParaRPr>
          </a:p>
          <a:p>
            <a:endParaRPr lang="ru-RU" sz="1400" b="1" spc="-9" dirty="0">
              <a:latin typeface="Arial"/>
              <a:cs typeface="Arial"/>
            </a:endParaRPr>
          </a:p>
          <a:p>
            <a:endParaRPr lang="ru-RU" sz="1400" b="1" spc="-9" dirty="0">
              <a:latin typeface="Arial"/>
              <a:cs typeface="Arial"/>
            </a:endParaRPr>
          </a:p>
          <a:p>
            <a:endParaRPr lang="en-US" sz="1400" b="1" spc="-9" dirty="0">
              <a:latin typeface="Arial"/>
              <a:cs typeface="Arial"/>
            </a:endParaRPr>
          </a:p>
          <a:p>
            <a:pPr algn="l"/>
            <a:r>
              <a:rPr lang="en-US" sz="200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Признаки обезвоживания у спортсменов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solidFill>
                  <a:srgbClr val="202124"/>
                </a:solidFill>
                <a:effectLst/>
              </a:rPr>
              <a:t>Усталость.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solidFill>
                  <a:srgbClr val="202124"/>
                </a:solidFill>
                <a:effectLst/>
              </a:rPr>
              <a:t>Снижение спортивных результатов.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solidFill>
                  <a:srgbClr val="202124"/>
                </a:solidFill>
                <a:effectLst/>
              </a:rPr>
              <a:t>Тошнота.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solidFill>
                  <a:srgbClr val="202124"/>
                </a:solidFill>
                <a:effectLst/>
              </a:rPr>
              <a:t>Головная боль.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solidFill>
                  <a:srgbClr val="202124"/>
                </a:solidFill>
                <a:effectLst/>
              </a:rPr>
              <a:t>Апатия.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solidFill>
                  <a:srgbClr val="202124"/>
                </a:solidFill>
                <a:effectLst/>
              </a:rPr>
              <a:t>Раздражительность.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solidFill>
                  <a:srgbClr val="202124"/>
                </a:solidFill>
                <a:effectLst/>
              </a:rPr>
              <a:t>Жажда.</a:t>
            </a:r>
          </a:p>
          <a:p>
            <a:endParaRPr lang="en-US" sz="14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10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0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1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dirty="0" err="1">
                <a:solidFill>
                  <a:srgbClr val="000000"/>
                </a:solidFill>
                <a:effectLst/>
                <a:latin typeface="nerislight"/>
              </a:rPr>
              <a:t>МояТарелка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erislight"/>
              </a:rPr>
              <a:t> - </a:t>
            </a:r>
            <a:r>
              <a:rPr lang="ru-RU" sz="1400" dirty="0"/>
              <a:t>это тарелка, разделенная на четыре части, в каждой из которых указано, сколько продуктов каждой группы вы должны съесть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erislight"/>
              </a:rPr>
              <a:t>. Овощи составляют самую большую секцию, за ними следуют злаки. Вместе фрукты и овощи заполняют половину тарелки, а белки и злаки - другую половину. Сюда же включены молоко и молочные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nerislight"/>
              </a:rPr>
              <a:t>продукты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erisligh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5FE0F-DFAB-F074-D461-3AE5780C57D6}"/>
              </a:ext>
            </a:extLst>
          </p:cNvPr>
          <p:cNvSpPr txBox="1"/>
          <p:nvPr/>
        </p:nvSpPr>
        <p:spPr>
          <a:xfrm>
            <a:off x="624909" y="4364165"/>
            <a:ext cx="53813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0" i="0" dirty="0">
                <a:effectLst/>
                <a:latin typeface="nerislight"/>
              </a:rPr>
              <a:t>Употребляя менее обработанные, насыщенные питательными веществами продукты и ограничивая сахар, соль и насыщенные жиры, в любом возрасте мы можем начать формировать здоровые модели питания.</a:t>
            </a:r>
          </a:p>
          <a:p>
            <a:pPr marL="0" indent="0">
              <a:buNone/>
            </a:pPr>
            <a:endParaRPr lang="en-US" dirty="0">
              <a:latin typeface="nerislight"/>
            </a:endParaRPr>
          </a:p>
          <a:p>
            <a:pPr marL="0" indent="0">
              <a:buNone/>
            </a:pPr>
            <a:r>
              <a:rPr lang="en-US" sz="1800" dirty="0">
                <a:latin typeface="nerislight"/>
              </a:rPr>
              <a:t>Почему ты хочешь питаться более здоровой пищей? (Попроси группу поделиться_.</a:t>
            </a:r>
            <a:endParaRPr lang="en-US" sz="18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13C8D69-D3E8-E9A1-76F0-37C29A965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" t="1" r="2742" b="445"/>
          <a:stretch/>
        </p:blipFill>
        <p:spPr>
          <a:xfrm>
            <a:off x="1033576" y="5976558"/>
            <a:ext cx="4564035" cy="26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9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5</a:t>
            </a:fld>
            <a:endParaRPr lang="en-US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C9043110-8B50-7EA0-71B6-CA96888A9503}"/>
              </a:ext>
            </a:extLst>
          </p:cNvPr>
          <p:cNvSpPr txBox="1"/>
          <p:nvPr/>
        </p:nvSpPr>
        <p:spPr>
          <a:xfrm>
            <a:off x="1445740" y="4646814"/>
            <a:ext cx="4522573" cy="262767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96411" marR="4483" indent="-285765">
              <a:lnSpc>
                <a:spcPct val="119100"/>
              </a:lnSpc>
              <a:spcBef>
                <a:spcPts val="88"/>
              </a:spcBef>
            </a:pPr>
            <a:r>
              <a:rPr sz="1400" dirty="0">
                <a:latin typeface="Microsoft Sans Serif"/>
                <a:cs typeface="Microsoft Sans Serif"/>
              </a:rPr>
              <a:t>Следи </a:t>
            </a:r>
            <a:r>
              <a:rPr sz="1400" spc="53" dirty="0">
                <a:latin typeface="Microsoft Sans Serif"/>
                <a:cs typeface="Microsoft Sans Serif"/>
              </a:rPr>
              <a:t>за </a:t>
            </a:r>
            <a:r>
              <a:rPr sz="1400" dirty="0">
                <a:latin typeface="Microsoft Sans Serif"/>
                <a:cs typeface="Microsoft Sans Serif"/>
              </a:rPr>
              <a:t>количеством </a:t>
            </a:r>
            <a:r>
              <a:rPr sz="1400" spc="57" dirty="0">
                <a:latin typeface="Microsoft Sans Serif"/>
                <a:cs typeface="Microsoft Sans Serif"/>
              </a:rPr>
              <a:t>еды, </a:t>
            </a:r>
            <a:r>
              <a:rPr sz="1400" spc="84" dirty="0">
                <a:latin typeface="Microsoft Sans Serif"/>
                <a:cs typeface="Microsoft Sans Serif"/>
              </a:rPr>
              <a:t>которое </a:t>
            </a:r>
            <a:r>
              <a:rPr sz="1400" dirty="0">
                <a:latin typeface="Microsoft Sans Serif"/>
                <a:cs typeface="Microsoft Sans Serif"/>
              </a:rPr>
              <a:t>ты </a:t>
            </a:r>
            <a:r>
              <a:rPr sz="1400" spc="66" dirty="0">
                <a:latin typeface="Microsoft Sans Serif"/>
                <a:cs typeface="Microsoft Sans Serif"/>
              </a:rPr>
              <a:t>кладешь </a:t>
            </a:r>
            <a:r>
              <a:rPr sz="1400" dirty="0">
                <a:latin typeface="Microsoft Sans Serif"/>
                <a:cs typeface="Microsoft Sans Serif"/>
              </a:rPr>
              <a:t>на </a:t>
            </a:r>
            <a:r>
              <a:rPr sz="1400" spc="-18" dirty="0">
                <a:latin typeface="Microsoft Sans Serif"/>
                <a:cs typeface="Microsoft Sans Serif"/>
              </a:rPr>
              <a:t>свою </a:t>
            </a:r>
            <a:r>
              <a:rPr sz="1400" dirty="0">
                <a:latin typeface="Microsoft Sans Serif"/>
                <a:cs typeface="Microsoft Sans Serif"/>
              </a:rPr>
              <a:t>тарелку. </a:t>
            </a:r>
            <a:r>
              <a:rPr sz="1400" spc="-66" dirty="0">
                <a:latin typeface="Microsoft Sans Serif"/>
                <a:cs typeface="Microsoft Sans Serif"/>
              </a:rPr>
              <a:t>Смотри </a:t>
            </a:r>
            <a:r>
              <a:rPr lang="en-US" sz="1400" spc="-9" dirty="0">
                <a:latin typeface="Microsoft Sans Serif"/>
                <a:cs typeface="Microsoft Sans Serif"/>
              </a:rPr>
              <a:t>слайд </a:t>
            </a:r>
            <a:r>
              <a:rPr sz="1400" spc="53" dirty="0">
                <a:latin typeface="Microsoft Sans Serif"/>
                <a:cs typeface="Microsoft Sans Serif"/>
              </a:rPr>
              <a:t>"</a:t>
            </a:r>
            <a:r>
              <a:rPr sz="1400" dirty="0">
                <a:latin typeface="Microsoft Sans Serif"/>
                <a:cs typeface="Microsoft Sans Serif"/>
              </a:rPr>
              <a:t>Идеальная порция"</a:t>
            </a:r>
            <a:r>
              <a:rPr lang="en-US" sz="1400" spc="-71" dirty="0">
                <a:latin typeface="Microsoft Sans Serif"/>
                <a:cs typeface="Microsoft Sans Serif"/>
              </a:rPr>
              <a:t>. </a:t>
            </a:r>
          </a:p>
          <a:p>
            <a:pPr marL="296411" marR="4483" indent="-285765">
              <a:lnSpc>
                <a:spcPct val="119100"/>
              </a:lnSpc>
              <a:spcBef>
                <a:spcPts val="88"/>
              </a:spcBef>
            </a:pPr>
            <a:endParaRPr lang="en-US" sz="1400" spc="-71" dirty="0">
              <a:latin typeface="Microsoft Sans Serif"/>
              <a:cs typeface="Microsoft Sans Serif"/>
            </a:endParaRPr>
          </a:p>
          <a:p>
            <a:pPr marL="296411" marR="4483" indent="-285765">
              <a:lnSpc>
                <a:spcPct val="119100"/>
              </a:lnSpc>
              <a:spcBef>
                <a:spcPts val="88"/>
              </a:spcBef>
            </a:pPr>
            <a:r>
              <a:rPr lang="en-US" sz="1400" spc="-71" dirty="0">
                <a:latin typeface="Microsoft Sans Serif"/>
                <a:cs typeface="Microsoft Sans Serif"/>
              </a:rPr>
              <a:t>Замени </a:t>
            </a:r>
            <a:r>
              <a:rPr lang="en-US" sz="1400" dirty="0">
                <a:latin typeface="Microsoft Sans Serif"/>
                <a:cs typeface="Microsoft Sans Serif"/>
              </a:rPr>
              <a:t>нездоровую </a:t>
            </a:r>
            <a:r>
              <a:rPr lang="en-US" sz="1400" spc="57" dirty="0">
                <a:latin typeface="Microsoft Sans Serif"/>
                <a:cs typeface="Microsoft Sans Serif"/>
              </a:rPr>
              <a:t>пищу </a:t>
            </a:r>
            <a:r>
              <a:rPr lang="en-US" sz="1400" dirty="0">
                <a:latin typeface="Microsoft Sans Serif"/>
                <a:cs typeface="Microsoft Sans Serif"/>
              </a:rPr>
              <a:t>вроде десертов, чипсов и </a:t>
            </a:r>
            <a:r>
              <a:rPr lang="en-US" sz="1400" spc="-9" dirty="0">
                <a:latin typeface="Microsoft Sans Serif"/>
                <a:cs typeface="Microsoft Sans Serif"/>
              </a:rPr>
              <a:t>газировки </a:t>
            </a:r>
            <a:r>
              <a:rPr lang="en-US" sz="1400" spc="75" dirty="0">
                <a:latin typeface="Microsoft Sans Serif"/>
                <a:cs typeface="Microsoft Sans Serif"/>
              </a:rPr>
              <a:t>вкусными здоровыми вариантами.</a:t>
            </a:r>
          </a:p>
          <a:p>
            <a:pPr marL="296411" marR="4483" indent="-285765">
              <a:lnSpc>
                <a:spcPct val="119100"/>
              </a:lnSpc>
              <a:spcBef>
                <a:spcPts val="88"/>
              </a:spcBef>
            </a:pPr>
            <a:endParaRPr lang="en-US" sz="1400" spc="-9" dirty="0">
              <a:latin typeface="Microsoft Sans Serif"/>
              <a:cs typeface="Microsoft Sans Serif"/>
            </a:endParaRPr>
          </a:p>
          <a:p>
            <a:pPr marL="296411" marR="4483" indent="-285765">
              <a:lnSpc>
                <a:spcPct val="119100"/>
              </a:lnSpc>
              <a:spcBef>
                <a:spcPts val="88"/>
              </a:spcBef>
            </a:pPr>
            <a:r>
              <a:rPr lang="en-US" sz="1400" dirty="0">
                <a:latin typeface="Microsoft Sans Serif"/>
                <a:cs typeface="Microsoft Sans Serif"/>
              </a:rPr>
              <a:t>Добавляй </a:t>
            </a:r>
            <a:r>
              <a:rPr lang="en-US" sz="1400" spc="84" dirty="0">
                <a:latin typeface="Microsoft Sans Serif"/>
                <a:cs typeface="Microsoft Sans Serif"/>
              </a:rPr>
              <a:t>в </a:t>
            </a:r>
            <a:r>
              <a:rPr lang="en-US" sz="1400" dirty="0">
                <a:latin typeface="Microsoft Sans Serif"/>
                <a:cs typeface="Microsoft Sans Serif"/>
              </a:rPr>
              <a:t>свои </a:t>
            </a:r>
            <a:r>
              <a:rPr lang="en-US" sz="1400" spc="-9" dirty="0">
                <a:latin typeface="Microsoft Sans Serif"/>
                <a:cs typeface="Microsoft Sans Serif"/>
              </a:rPr>
              <a:t>блюда </a:t>
            </a:r>
            <a:r>
              <a:rPr lang="en-US" sz="1400" dirty="0">
                <a:latin typeface="Microsoft Sans Serif"/>
                <a:cs typeface="Microsoft Sans Serif"/>
              </a:rPr>
              <a:t>больше </a:t>
            </a:r>
            <a:r>
              <a:rPr lang="en-US" sz="1400" spc="53" dirty="0">
                <a:latin typeface="Microsoft Sans Serif"/>
                <a:cs typeface="Microsoft Sans Serif"/>
              </a:rPr>
              <a:t>фруктов </a:t>
            </a:r>
            <a:r>
              <a:rPr lang="en-US" sz="1400" dirty="0">
                <a:latin typeface="Microsoft Sans Serif"/>
                <a:cs typeface="Microsoft Sans Serif"/>
              </a:rPr>
              <a:t>и овощей</a:t>
            </a:r>
            <a:r>
              <a:rPr lang="en-US" sz="1400" spc="-9" dirty="0">
                <a:latin typeface="Microsoft Sans Serif"/>
                <a:cs typeface="Microsoft Sans Serif"/>
              </a:rPr>
              <a:t>. </a:t>
            </a:r>
            <a:r>
              <a:rPr lang="en-US" sz="1400" dirty="0">
                <a:latin typeface="Microsoft Sans Serif"/>
                <a:cs typeface="Microsoft Sans Serif"/>
              </a:rPr>
              <a:t>Сохраняй здоровые и </a:t>
            </a:r>
            <a:r>
              <a:rPr lang="en-US" sz="1400" spc="-9" dirty="0">
                <a:latin typeface="Microsoft Sans Serif"/>
                <a:cs typeface="Microsoft Sans Serif"/>
              </a:rPr>
              <a:t>небольшие </a:t>
            </a:r>
            <a:r>
              <a:rPr lang="en-US" sz="1400" spc="-31" dirty="0">
                <a:latin typeface="Microsoft Sans Serif"/>
                <a:cs typeface="Microsoft Sans Serif"/>
              </a:rPr>
              <a:t>перекусы</a:t>
            </a:r>
            <a:r>
              <a:rPr lang="en-US" sz="1235" spc="-9" dirty="0">
                <a:solidFill>
                  <a:srgbClr val="EC008C"/>
                </a:solidFill>
                <a:latin typeface="Microsoft Sans Serif"/>
                <a:cs typeface="Microsoft Sans Serif"/>
              </a:rPr>
              <a:t>.</a:t>
            </a:r>
            <a:endParaRPr lang="en-US" sz="1235" dirty="0">
              <a:latin typeface="Microsoft Sans Serif"/>
              <a:cs typeface="Microsoft Sans Serif"/>
            </a:endParaRPr>
          </a:p>
          <a:p>
            <a:pPr marL="296411" marR="4483" indent="-285765">
              <a:lnSpc>
                <a:spcPct val="119100"/>
              </a:lnSpc>
              <a:spcBef>
                <a:spcPts val="88"/>
              </a:spcBef>
            </a:pPr>
            <a:endParaRPr lang="en-US" sz="1400" dirty="0">
              <a:latin typeface="Microsoft Sans Serif"/>
              <a:cs typeface="Microsoft Sans Serif"/>
            </a:endParaRPr>
          </a:p>
          <a:p>
            <a:pPr marL="296411" marR="4483" indent="-285765">
              <a:lnSpc>
                <a:spcPct val="119100"/>
              </a:lnSpc>
              <a:spcBef>
                <a:spcPts val="88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094F73A0-1DDB-469A-9250-E4C5BD6FB828}"/>
              </a:ext>
            </a:extLst>
          </p:cNvPr>
          <p:cNvSpPr txBox="1"/>
          <p:nvPr/>
        </p:nvSpPr>
        <p:spPr>
          <a:xfrm>
            <a:off x="1587698" y="5462407"/>
            <a:ext cx="3167342" cy="21624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835443" marR="4483" indent="-824796">
              <a:lnSpc>
                <a:spcPct val="119100"/>
              </a:lnSpc>
              <a:spcBef>
                <a:spcPts val="88"/>
              </a:spcBef>
            </a:pPr>
            <a:r>
              <a:rPr sz="1235" spc="-9" dirty="0">
                <a:solidFill>
                  <a:srgbClr val="EC008C"/>
                </a:solidFill>
                <a:latin typeface="Microsoft Sans Serif"/>
                <a:cs typeface="Microsoft Sans Serif"/>
              </a:rPr>
              <a:t>.</a:t>
            </a:r>
            <a:endParaRPr sz="1235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201682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06" marR="16249">
              <a:lnSpc>
                <a:spcPct val="113700"/>
              </a:lnSpc>
              <a:spcBef>
                <a:spcPts val="825"/>
              </a:spcBef>
            </a:pPr>
            <a:r>
              <a:rPr lang="en-US" sz="1400" b="1" spc="-35" dirty="0">
                <a:solidFill>
                  <a:srgbClr val="D2232A"/>
                </a:solidFill>
                <a:latin typeface="Microsoft Sans Serif"/>
                <a:cs typeface="Microsoft Sans Serif"/>
              </a:rPr>
              <a:t>Газировки, </a:t>
            </a:r>
            <a:r>
              <a:rPr lang="en-US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энергетические и спортивные напитки </a:t>
            </a:r>
            <a:r>
              <a:rPr lang="en-US" sz="1400" b="1" spc="-18" dirty="0" err="1">
                <a:solidFill>
                  <a:srgbClr val="D2232A"/>
                </a:solidFill>
                <a:latin typeface="Microsoft Sans Serif"/>
                <a:cs typeface="Microsoft Sans Serif"/>
              </a:rPr>
              <a:t>содержат</a:t>
            </a:r>
            <a:r>
              <a:rPr lang="en-US" sz="1400" b="1" spc="-18" dirty="0">
                <a:solidFill>
                  <a:srgbClr val="D2232A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много</a:t>
            </a:r>
            <a:r>
              <a:rPr lang="en-US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 сахара </a:t>
            </a:r>
            <a:r>
              <a:rPr lang="en-US" sz="1400" b="1" spc="-22" dirty="0">
                <a:solidFill>
                  <a:srgbClr val="D2232A"/>
                </a:solidFill>
                <a:latin typeface="Microsoft Sans Serif"/>
                <a:cs typeface="Microsoft Sans Serif"/>
              </a:rPr>
              <a:t>и </a:t>
            </a:r>
            <a:r>
              <a:rPr lang="en-US" sz="1400" b="1" spc="-18" dirty="0" err="1">
                <a:solidFill>
                  <a:srgbClr val="D2232A"/>
                </a:solidFill>
                <a:latin typeface="Microsoft Sans Serif"/>
                <a:cs typeface="Microsoft Sans Serif"/>
              </a:rPr>
              <a:t>могут</a:t>
            </a:r>
            <a:r>
              <a:rPr lang="en-US" sz="1400" b="1" spc="-18" dirty="0">
                <a:solidFill>
                  <a:srgbClr val="D2232A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привести к</a:t>
            </a:r>
            <a:r>
              <a:rPr lang="en-US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 </a:t>
            </a:r>
            <a:r>
              <a:rPr lang="en-US" sz="1400" b="1" dirty="0" err="1">
                <a:solidFill>
                  <a:srgbClr val="D2232A"/>
                </a:solidFill>
                <a:latin typeface="Microsoft Sans Serif"/>
                <a:cs typeface="Microsoft Sans Serif"/>
              </a:rPr>
              <a:t>наб</a:t>
            </a:r>
            <a:r>
              <a:rPr lang="ru-RU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ору</a:t>
            </a:r>
            <a:r>
              <a:rPr lang="en-US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 </a:t>
            </a:r>
            <a:r>
              <a:rPr lang="en-US" sz="1400" b="1" dirty="0" err="1">
                <a:solidFill>
                  <a:srgbClr val="D2232A"/>
                </a:solidFill>
                <a:latin typeface="Microsoft Sans Serif"/>
                <a:cs typeface="Microsoft Sans Serif"/>
              </a:rPr>
              <a:t>вес</a:t>
            </a:r>
            <a:r>
              <a:rPr lang="ru-RU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а</a:t>
            </a:r>
            <a:r>
              <a:rPr lang="en-US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. </a:t>
            </a:r>
            <a:r>
              <a:rPr lang="en-US" sz="1400" b="1" spc="-9" dirty="0">
                <a:solidFill>
                  <a:srgbClr val="D2232A"/>
                </a:solidFill>
                <a:latin typeface="Microsoft Sans Serif"/>
                <a:cs typeface="Microsoft Sans Serif"/>
              </a:rPr>
              <a:t>Энергетические </a:t>
            </a:r>
            <a:r>
              <a:rPr lang="en-US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напитки и многие </a:t>
            </a:r>
            <a:r>
              <a:rPr lang="en-US" sz="1400" b="1" spc="-18" dirty="0">
                <a:solidFill>
                  <a:srgbClr val="D2232A"/>
                </a:solidFill>
                <a:latin typeface="Microsoft Sans Serif"/>
                <a:cs typeface="Microsoft Sans Serif"/>
              </a:rPr>
              <a:t>газировки также содержат </a:t>
            </a:r>
            <a:r>
              <a:rPr lang="en-US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кофеин. </a:t>
            </a:r>
            <a:r>
              <a:rPr lang="ru-RU" sz="1400" b="1" dirty="0">
                <a:solidFill>
                  <a:srgbClr val="D2232A"/>
                </a:solidFill>
                <a:latin typeface="Microsoft Sans Serif"/>
                <a:cs typeface="Microsoft Sans Serif"/>
              </a:rPr>
              <a:t>Кофеин не помогает вам избежать обезвоживания</a:t>
            </a:r>
            <a:r>
              <a:rPr lang="en-US" sz="1400" b="1" spc="-9" dirty="0">
                <a:solidFill>
                  <a:srgbClr val="D2232A"/>
                </a:solidFill>
                <a:latin typeface="Microsoft Sans Serif"/>
                <a:cs typeface="Microsoft Sans Serif"/>
              </a:rPr>
              <a:t>.</a:t>
            </a:r>
            <a:endParaRPr lang="en-US" sz="1400" b="1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lang="en-US" sz="1400" b="1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lang="en-US" sz="1400" b="1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FDB714"/>
                </a:solidFill>
                <a:latin typeface="Microsoft Sans Serif"/>
                <a:cs typeface="Microsoft Sans Serif"/>
              </a:rPr>
              <a:t>Не жирное </a:t>
            </a:r>
            <a:r>
              <a:rPr lang="en-US" sz="1400" b="1" dirty="0" err="1">
                <a:solidFill>
                  <a:srgbClr val="FDB714"/>
                </a:solidFill>
                <a:latin typeface="Microsoft Sans Serif"/>
                <a:cs typeface="Microsoft Sans Serif"/>
              </a:rPr>
              <a:t>или</a:t>
            </a:r>
            <a:r>
              <a:rPr lang="en-US" sz="1400" b="1" dirty="0">
                <a:solidFill>
                  <a:srgbClr val="FDB714"/>
                </a:solidFill>
                <a:latin typeface="Microsoft Sans Serif"/>
                <a:cs typeface="Microsoft Sans Serif"/>
              </a:rPr>
              <a:t> обезжиренное молоко и 100% </a:t>
            </a:r>
            <a:r>
              <a:rPr lang="en-US" sz="1400" b="1" spc="57" dirty="0">
                <a:solidFill>
                  <a:srgbClr val="FDB714"/>
                </a:solidFill>
                <a:latin typeface="Microsoft Sans Serif"/>
                <a:cs typeface="Microsoft Sans Serif"/>
              </a:rPr>
              <a:t>фруктовый </a:t>
            </a:r>
            <a:r>
              <a:rPr lang="en-US" sz="1400" b="1" dirty="0">
                <a:solidFill>
                  <a:srgbClr val="FDB714"/>
                </a:solidFill>
                <a:latin typeface="Microsoft Sans Serif"/>
                <a:cs typeface="Microsoft Sans Serif"/>
              </a:rPr>
              <a:t>сок - хороший </a:t>
            </a:r>
            <a:r>
              <a:rPr lang="en-US" sz="1400" b="1" spc="-9" dirty="0">
                <a:solidFill>
                  <a:srgbClr val="FDB714"/>
                </a:solidFill>
                <a:latin typeface="Microsoft Sans Serif"/>
                <a:cs typeface="Microsoft Sans Serif"/>
              </a:rPr>
              <a:t>выбор во </a:t>
            </a:r>
            <a:r>
              <a:rPr lang="en-US" sz="1400" b="1" spc="49" dirty="0">
                <a:solidFill>
                  <a:srgbClr val="FDB714"/>
                </a:solidFill>
                <a:latin typeface="Microsoft Sans Serif"/>
                <a:cs typeface="Microsoft Sans Serif"/>
              </a:rPr>
              <a:t>время </a:t>
            </a:r>
            <a:r>
              <a:rPr lang="en-US" sz="1400" b="1" spc="-9" dirty="0">
                <a:solidFill>
                  <a:srgbClr val="FDB714"/>
                </a:solidFill>
                <a:latin typeface="Microsoft Sans Serif"/>
                <a:cs typeface="Microsoft Sans Serif"/>
              </a:rPr>
              <a:t>еды. </a:t>
            </a:r>
            <a:r>
              <a:rPr lang="ru-RU" sz="1400" b="1" spc="-26" dirty="0">
                <a:solidFill>
                  <a:srgbClr val="FDB714"/>
                </a:solidFill>
                <a:latin typeface="Microsoft Sans Serif"/>
                <a:cs typeface="Microsoft Sans Serif"/>
              </a:rPr>
              <a:t>П</a:t>
            </a:r>
            <a:r>
              <a:rPr lang="en-US" sz="1400" b="1" dirty="0" err="1">
                <a:solidFill>
                  <a:srgbClr val="FDB714"/>
                </a:solidFill>
                <a:latin typeface="Microsoft Sans Serif"/>
                <a:cs typeface="Microsoft Sans Serif"/>
              </a:rPr>
              <a:t>орци</a:t>
            </a:r>
            <a:r>
              <a:rPr lang="ru-RU" sz="1400" b="1" dirty="0">
                <a:solidFill>
                  <a:srgbClr val="FDB714"/>
                </a:solidFill>
                <a:latin typeface="Microsoft Sans Serif"/>
                <a:cs typeface="Microsoft Sans Serif"/>
              </a:rPr>
              <a:t>и</a:t>
            </a:r>
            <a:r>
              <a:rPr lang="en-US" sz="1400" b="1" dirty="0">
                <a:solidFill>
                  <a:srgbClr val="FDB714"/>
                </a:solidFill>
                <a:latin typeface="Microsoft Sans Serif"/>
                <a:cs typeface="Microsoft Sans Serif"/>
              </a:rPr>
              <a:t> </a:t>
            </a:r>
            <a:r>
              <a:rPr lang="en-US" sz="1400" b="1" dirty="0" err="1">
                <a:solidFill>
                  <a:srgbClr val="FDB714"/>
                </a:solidFill>
                <a:latin typeface="Microsoft Sans Serif"/>
                <a:cs typeface="Microsoft Sans Serif"/>
              </a:rPr>
              <a:t>долж</a:t>
            </a:r>
            <a:r>
              <a:rPr lang="ru-RU" sz="1400" b="1" dirty="0" err="1">
                <a:solidFill>
                  <a:srgbClr val="FDB714"/>
                </a:solidFill>
                <a:latin typeface="Microsoft Sans Serif"/>
                <a:cs typeface="Microsoft Sans Serif"/>
              </a:rPr>
              <a:t>ны</a:t>
            </a:r>
            <a:r>
              <a:rPr lang="en-US" sz="1400" b="1" dirty="0">
                <a:solidFill>
                  <a:srgbClr val="FDB714"/>
                </a:solidFill>
                <a:latin typeface="Microsoft Sans Serif"/>
                <a:cs typeface="Microsoft Sans Serif"/>
              </a:rPr>
              <a:t> быть небольшим. </a:t>
            </a:r>
            <a:r>
              <a:rPr lang="ru-RU" sz="1400" b="1" dirty="0">
                <a:solidFill>
                  <a:srgbClr val="FDB714"/>
                </a:solidFill>
                <a:latin typeface="Microsoft Sans Serif"/>
                <a:cs typeface="Microsoft Sans Serif"/>
              </a:rPr>
              <a:t>Старайтесь </a:t>
            </a:r>
            <a:r>
              <a:rPr lang="ru-RU" sz="1400" b="1" spc="66" dirty="0">
                <a:solidFill>
                  <a:srgbClr val="FDB714"/>
                </a:solidFill>
                <a:latin typeface="Microsoft Sans Serif"/>
                <a:cs typeface="Microsoft Sans Serif"/>
              </a:rPr>
              <a:t>в</a:t>
            </a:r>
            <a:r>
              <a:rPr lang="en-US" sz="1400" b="1" spc="66" dirty="0" err="1">
                <a:solidFill>
                  <a:srgbClr val="FDB714"/>
                </a:solidFill>
                <a:latin typeface="Microsoft Sans Serif"/>
                <a:cs typeface="Microsoft Sans Serif"/>
              </a:rPr>
              <a:t>ыпива</a:t>
            </a:r>
            <a:r>
              <a:rPr lang="ru-RU" sz="1400" b="1" spc="66" dirty="0" err="1">
                <a:solidFill>
                  <a:srgbClr val="FDB714"/>
                </a:solidFill>
                <a:latin typeface="Microsoft Sans Serif"/>
                <a:cs typeface="Microsoft Sans Serif"/>
              </a:rPr>
              <a:t>ть</a:t>
            </a:r>
            <a:r>
              <a:rPr lang="en-US" sz="1400" b="1" spc="66" dirty="0">
                <a:solidFill>
                  <a:srgbClr val="FDB714"/>
                </a:solidFill>
                <a:latin typeface="Microsoft Sans Serif"/>
                <a:cs typeface="Microsoft Sans Serif"/>
              </a:rPr>
              <a:t> </a:t>
            </a:r>
            <a:r>
              <a:rPr lang="en-US" sz="1400" b="1" dirty="0">
                <a:solidFill>
                  <a:srgbClr val="FDB714"/>
                </a:solidFill>
                <a:latin typeface="Microsoft Sans Serif"/>
                <a:cs typeface="Microsoft Sans Serif"/>
              </a:rPr>
              <a:t>3 </a:t>
            </a:r>
            <a:r>
              <a:rPr lang="en-US" sz="1400" b="1" spc="-9" dirty="0">
                <a:solidFill>
                  <a:srgbClr val="FDB714"/>
                </a:solidFill>
                <a:latin typeface="Microsoft Sans Serif"/>
                <a:cs typeface="Microsoft Sans Serif"/>
              </a:rPr>
              <a:t>стакана </a:t>
            </a:r>
            <a:r>
              <a:rPr lang="en-US" sz="1400" b="1" dirty="0">
                <a:solidFill>
                  <a:srgbClr val="FDB714"/>
                </a:solidFill>
                <a:latin typeface="Microsoft Sans Serif"/>
                <a:cs typeface="Microsoft Sans Serif"/>
              </a:rPr>
              <a:t>молока и </a:t>
            </a:r>
            <a:r>
              <a:rPr lang="en-US" sz="1400" b="1" spc="-4" dirty="0">
                <a:solidFill>
                  <a:srgbClr val="FDB714"/>
                </a:solidFill>
                <a:latin typeface="Microsoft Sans Serif"/>
                <a:cs typeface="Microsoft Sans Serif"/>
              </a:rPr>
              <a:t>не более </a:t>
            </a:r>
            <a:r>
              <a:rPr lang="en-US" sz="1400" b="1" spc="-44" dirty="0">
                <a:solidFill>
                  <a:srgbClr val="FDB714"/>
                </a:solidFill>
                <a:latin typeface="Microsoft Sans Serif"/>
                <a:cs typeface="Microsoft Sans Serif"/>
              </a:rPr>
              <a:t>1 </a:t>
            </a:r>
            <a:r>
              <a:rPr lang="en-US" sz="1400" b="1" dirty="0">
                <a:solidFill>
                  <a:srgbClr val="FDB714"/>
                </a:solidFill>
                <a:latin typeface="Microsoft Sans Serif"/>
                <a:cs typeface="Microsoft Sans Serif"/>
              </a:rPr>
              <a:t>стакана сока в </a:t>
            </a:r>
            <a:r>
              <a:rPr lang="en-US" sz="1400" b="1" spc="-18" dirty="0">
                <a:solidFill>
                  <a:srgbClr val="FDB714"/>
                </a:solidFill>
                <a:latin typeface="Microsoft Sans Serif"/>
                <a:cs typeface="Microsoft Sans Serif"/>
              </a:rPr>
              <a:t>день.</a:t>
            </a:r>
          </a:p>
          <a:p>
            <a:pPr>
              <a:lnSpc>
                <a:spcPct val="100000"/>
              </a:lnSpc>
            </a:pPr>
            <a:endParaRPr lang="en-US" sz="1400" b="1" spc="-18" dirty="0">
              <a:solidFill>
                <a:srgbClr val="FDB714"/>
              </a:solidFill>
              <a:latin typeface="Microsoft Sans Serif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>
                <a:solidFill>
                  <a:srgbClr val="2BB673"/>
                </a:solidFill>
                <a:latin typeface="Microsoft Sans Serif"/>
                <a:cs typeface="Microsoft Sans Serif"/>
              </a:rPr>
              <a:t>Пей</a:t>
            </a:r>
            <a:r>
              <a:rPr lang="ru-RU" sz="1400" b="1" dirty="0">
                <a:solidFill>
                  <a:srgbClr val="2BB673"/>
                </a:solidFill>
                <a:latin typeface="Microsoft Sans Serif"/>
                <a:cs typeface="Microsoft Sans Serif"/>
              </a:rPr>
              <a:t>те</a:t>
            </a:r>
            <a:r>
              <a:rPr lang="en-US" sz="1400" b="1" dirty="0">
                <a:solidFill>
                  <a:srgbClr val="2BB673"/>
                </a:solidFill>
                <a:latin typeface="Microsoft Sans Serif"/>
                <a:cs typeface="Microsoft Sans Serif"/>
              </a:rPr>
              <a:t> воду в течение </a:t>
            </a:r>
            <a:r>
              <a:rPr lang="en-US" sz="1400" b="1" spc="-9" dirty="0">
                <a:solidFill>
                  <a:srgbClr val="2BB673"/>
                </a:solidFill>
                <a:latin typeface="Microsoft Sans Serif"/>
                <a:cs typeface="Microsoft Sans Serif"/>
              </a:rPr>
              <a:t>дня! </a:t>
            </a:r>
            <a:r>
              <a:rPr lang="en-US" sz="1400" b="1" spc="44" dirty="0" err="1">
                <a:solidFill>
                  <a:srgbClr val="2BB673"/>
                </a:solidFill>
                <a:latin typeface="Microsoft Sans Serif"/>
                <a:cs typeface="Microsoft Sans Serif"/>
              </a:rPr>
              <a:t>Если</a:t>
            </a:r>
            <a:r>
              <a:rPr lang="en-US" sz="1400" b="1" spc="44" dirty="0">
                <a:solidFill>
                  <a:srgbClr val="2BB673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b="1" dirty="0">
                <a:solidFill>
                  <a:srgbClr val="2BB673"/>
                </a:solidFill>
                <a:latin typeface="Microsoft Sans Serif"/>
                <a:cs typeface="Microsoft Sans Serif"/>
              </a:rPr>
              <a:t>вам</a:t>
            </a:r>
            <a:r>
              <a:rPr lang="en-US" sz="1400" b="1" dirty="0">
                <a:solidFill>
                  <a:srgbClr val="2BB673"/>
                </a:solidFill>
                <a:latin typeface="Microsoft Sans Serif"/>
                <a:cs typeface="Microsoft Sans Serif"/>
              </a:rPr>
              <a:t> </a:t>
            </a:r>
            <a:r>
              <a:rPr lang="en-US" sz="1400" b="1" dirty="0" err="1">
                <a:solidFill>
                  <a:srgbClr val="2BB673"/>
                </a:solidFill>
                <a:latin typeface="Microsoft Sans Serif"/>
                <a:cs typeface="Microsoft Sans Serif"/>
              </a:rPr>
              <a:t>нравятся</a:t>
            </a:r>
            <a:r>
              <a:rPr lang="en-US" sz="1400" b="1" dirty="0">
                <a:solidFill>
                  <a:srgbClr val="2BB673"/>
                </a:solidFill>
                <a:latin typeface="Microsoft Sans Serif"/>
                <a:cs typeface="Microsoft Sans Serif"/>
              </a:rPr>
              <a:t> </a:t>
            </a:r>
            <a:r>
              <a:rPr lang="en-US" sz="1400" b="1" dirty="0" err="1">
                <a:solidFill>
                  <a:srgbClr val="2BB673"/>
                </a:solidFill>
                <a:latin typeface="Microsoft Sans Serif"/>
                <a:cs typeface="Microsoft Sans Serif"/>
              </a:rPr>
              <a:t>напитки</a:t>
            </a:r>
            <a:r>
              <a:rPr lang="ru-RU" sz="1400" b="1" dirty="0">
                <a:solidFill>
                  <a:srgbClr val="2BB673"/>
                </a:solidFill>
                <a:latin typeface="Microsoft Sans Serif"/>
                <a:cs typeface="Microsoft Sans Serif"/>
              </a:rPr>
              <a:t> со вкусом</a:t>
            </a:r>
            <a:r>
              <a:rPr lang="en-US" sz="1400" b="1" dirty="0">
                <a:solidFill>
                  <a:srgbClr val="2BB673"/>
                </a:solidFill>
                <a:latin typeface="Microsoft Sans Serif"/>
                <a:cs typeface="Microsoft Sans Serif"/>
              </a:rPr>
              <a:t>, </a:t>
            </a:r>
            <a:r>
              <a:rPr lang="en-US" sz="1400" b="1" spc="57" dirty="0" err="1">
                <a:solidFill>
                  <a:srgbClr val="2BB673"/>
                </a:solidFill>
                <a:latin typeface="Microsoft Sans Serif"/>
                <a:cs typeface="Microsoft Sans Serif"/>
              </a:rPr>
              <a:t>попробуй</a:t>
            </a:r>
            <a:r>
              <a:rPr lang="ru-RU" sz="1400" b="1" spc="57" dirty="0">
                <a:solidFill>
                  <a:srgbClr val="2BB673"/>
                </a:solidFill>
                <a:latin typeface="Microsoft Sans Serif"/>
                <a:cs typeface="Microsoft Sans Serif"/>
              </a:rPr>
              <a:t>те</a:t>
            </a:r>
            <a:r>
              <a:rPr lang="en-US" sz="1400" b="1" spc="57" dirty="0">
                <a:solidFill>
                  <a:srgbClr val="2BB673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b="1" spc="-9" dirty="0">
                <a:solidFill>
                  <a:srgbClr val="2BB673"/>
                </a:solidFill>
                <a:latin typeface="Microsoft Sans Serif"/>
                <a:cs typeface="Microsoft Sans Serif"/>
              </a:rPr>
              <a:t>минеральную</a:t>
            </a:r>
            <a:r>
              <a:rPr lang="en-US" sz="1400" b="1" spc="-9" dirty="0">
                <a:solidFill>
                  <a:srgbClr val="2BB673"/>
                </a:solidFill>
                <a:latin typeface="Microsoft Sans Serif"/>
                <a:cs typeface="Microsoft Sans Serif"/>
              </a:rPr>
              <a:t> </a:t>
            </a:r>
            <a:r>
              <a:rPr lang="en-US" sz="1400" b="1" dirty="0">
                <a:solidFill>
                  <a:srgbClr val="2BB673"/>
                </a:solidFill>
                <a:latin typeface="Microsoft Sans Serif"/>
                <a:cs typeface="Microsoft Sans Serif"/>
              </a:rPr>
              <a:t>воду или добавь </a:t>
            </a:r>
            <a:r>
              <a:rPr lang="en-US" sz="1400" b="1" spc="49" dirty="0">
                <a:solidFill>
                  <a:srgbClr val="2BB673"/>
                </a:solidFill>
                <a:latin typeface="Microsoft Sans Serif"/>
                <a:cs typeface="Microsoft Sans Serif"/>
              </a:rPr>
              <a:t>несколько </a:t>
            </a:r>
            <a:r>
              <a:rPr lang="en-US" sz="1400" b="1" dirty="0">
                <a:solidFill>
                  <a:srgbClr val="2BB673"/>
                </a:solidFill>
                <a:latin typeface="Microsoft Sans Serif"/>
                <a:cs typeface="Microsoft Sans Serif"/>
              </a:rPr>
              <a:t>кусочков </a:t>
            </a:r>
            <a:r>
              <a:rPr lang="en-US" sz="1400" b="1" spc="57" dirty="0">
                <a:solidFill>
                  <a:srgbClr val="2BB673"/>
                </a:solidFill>
                <a:latin typeface="Microsoft Sans Serif"/>
                <a:cs typeface="Microsoft Sans Serif"/>
              </a:rPr>
              <a:t>фруктов </a:t>
            </a:r>
            <a:r>
              <a:rPr lang="en-US" sz="1400" b="1" dirty="0">
                <a:solidFill>
                  <a:srgbClr val="2BB673"/>
                </a:solidFill>
                <a:latin typeface="Microsoft Sans Serif"/>
                <a:cs typeface="Microsoft Sans Serif"/>
              </a:rPr>
              <a:t>в свою </a:t>
            </a:r>
            <a:r>
              <a:rPr lang="en-US" sz="1400" b="1" spc="35" dirty="0">
                <a:solidFill>
                  <a:srgbClr val="2BB673"/>
                </a:solidFill>
                <a:latin typeface="Microsoft Sans Serif"/>
                <a:cs typeface="Microsoft Sans Serif"/>
              </a:rPr>
              <a:t>бутылку с </a:t>
            </a:r>
            <a:r>
              <a:rPr lang="en-US" sz="1400" b="1" dirty="0">
                <a:solidFill>
                  <a:srgbClr val="2BB673"/>
                </a:solidFill>
                <a:latin typeface="Microsoft Sans Serif"/>
                <a:cs typeface="Microsoft Sans Serif"/>
              </a:rPr>
              <a:t>водой.</a:t>
            </a:r>
            <a:endParaRPr lang="en-US" sz="1400" b="1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Эксперты рекомендуют употреблять шесть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порций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злаков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в день, по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крайней мере три из которых - цельнозерновые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Порция* 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злаков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- это любое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из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следующ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их продуктов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: один ломтик хлеба; полчашки вареной овсянки,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макарон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или риса; унция крекеров; или чашка сухих холодных хлопьев.</a:t>
            </a: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34394B"/>
                </a:solidFill>
                <a:effectLst/>
                <a:latin typeface="Poppins" panose="00000500000000000000" pitchFamily="2" charset="0"/>
              </a:rPr>
              <a:t>У цельных зерен есть богатая внешняя оболочка, называемая отрубями.  Она полна клетчатки и питательных веществ.  </a:t>
            </a:r>
            <a:r>
              <a:rPr lang="en-US" b="0" i="0" dirty="0" err="1">
                <a:solidFill>
                  <a:srgbClr val="34394B"/>
                </a:solidFill>
                <a:effectLst/>
                <a:latin typeface="Poppins" panose="00000500000000000000" pitchFamily="2" charset="0"/>
              </a:rPr>
              <a:t>Старай</a:t>
            </a:r>
            <a:r>
              <a:rPr lang="ru-RU" b="0" i="0" dirty="0" err="1">
                <a:solidFill>
                  <a:srgbClr val="34394B"/>
                </a:solidFill>
                <a:effectLst/>
                <a:latin typeface="Poppins" panose="00000500000000000000" pitchFamily="2" charset="0"/>
              </a:rPr>
              <a:t>тесь</a:t>
            </a:r>
            <a:r>
              <a:rPr lang="en-US" b="0" i="0" dirty="0">
                <a:solidFill>
                  <a:srgbClr val="34394B"/>
                </a:solidFill>
                <a:effectLst/>
                <a:latin typeface="Poppins" panose="00000500000000000000" pitchFamily="2" charset="0"/>
              </a:rPr>
              <a:t> выбирать или покупать цельнозерновой хлеб, крупы, рис (коричневый), тортильи (кукурузные, а не мучные) и макароны (цельнозерновые, а не белые)</a:t>
            </a:r>
          </a:p>
          <a:p>
            <a:endParaRPr lang="en-US" dirty="0">
              <a:solidFill>
                <a:srgbClr val="34394B"/>
              </a:solidFill>
              <a:latin typeface="Poppins" panose="00000500000000000000" pitchFamily="2" charset="0"/>
            </a:endParaRPr>
          </a:p>
          <a:p>
            <a:r>
              <a:rPr lang="en-US" dirty="0">
                <a:solidFill>
                  <a:srgbClr val="34394B"/>
                </a:solidFill>
                <a:latin typeface="Poppins" panose="00000500000000000000" pitchFamily="2" charset="0"/>
              </a:rPr>
              <a:t>. Какие цельнозерновые </a:t>
            </a:r>
            <a:r>
              <a:rPr lang="en-US" dirty="0" err="1">
                <a:solidFill>
                  <a:srgbClr val="34394B"/>
                </a:solidFill>
                <a:latin typeface="Poppins" panose="00000500000000000000" pitchFamily="2" charset="0"/>
              </a:rPr>
              <a:t>продукты</a:t>
            </a:r>
            <a:r>
              <a:rPr lang="en-US" dirty="0">
                <a:solidFill>
                  <a:srgbClr val="34394B"/>
                </a:solidFill>
                <a:latin typeface="Poppins" panose="00000500000000000000" pitchFamily="2" charset="0"/>
              </a:rPr>
              <a:t> </a:t>
            </a:r>
            <a:r>
              <a:rPr lang="ru-RU" dirty="0">
                <a:solidFill>
                  <a:srgbClr val="34394B"/>
                </a:solidFill>
                <a:latin typeface="Poppins" panose="00000500000000000000" pitchFamily="2" charset="0"/>
              </a:rPr>
              <a:t>вам</a:t>
            </a:r>
            <a:r>
              <a:rPr lang="en-US" dirty="0">
                <a:solidFill>
                  <a:srgbClr val="34394B"/>
                </a:solidFill>
                <a:latin typeface="Poppins" panose="00000500000000000000" pitchFamily="2" charset="0"/>
              </a:rPr>
              <a:t> нравятся? </a:t>
            </a:r>
            <a:r>
              <a:rPr lang="en-US" dirty="0" err="1">
                <a:solidFill>
                  <a:srgbClr val="34394B"/>
                </a:solidFill>
                <a:latin typeface="Poppins" panose="00000500000000000000" pitchFamily="2" charset="0"/>
              </a:rPr>
              <a:t>Получай</a:t>
            </a:r>
            <a:r>
              <a:rPr lang="ru-RU" dirty="0">
                <a:solidFill>
                  <a:srgbClr val="34394B"/>
                </a:solidFill>
                <a:latin typeface="Poppins" panose="00000500000000000000" pitchFamily="2" charset="0"/>
              </a:rPr>
              <a:t>те</a:t>
            </a:r>
            <a:r>
              <a:rPr lang="en-US" dirty="0">
                <a:solidFill>
                  <a:srgbClr val="34394B"/>
                </a:solidFill>
                <a:latin typeface="Poppins" panose="00000500000000000000" pitchFamily="2" charset="0"/>
              </a:rPr>
              <a:t> удовольствие, пробуя новые продукты из цельного зерна</a:t>
            </a:r>
          </a:p>
          <a:p>
            <a:endParaRPr lang="en-US" dirty="0">
              <a:solidFill>
                <a:srgbClr val="34394B"/>
              </a:solidFill>
              <a:latin typeface="Poppins" panose="00000500000000000000" pitchFamily="2" charset="0"/>
            </a:endParaRPr>
          </a:p>
          <a:p>
            <a:r>
              <a:rPr lang="en-US" dirty="0">
                <a:solidFill>
                  <a:srgbClr val="34394B"/>
                </a:solidFill>
                <a:latin typeface="Poppins" panose="00000500000000000000" pitchFamily="2" charset="0"/>
              </a:rPr>
              <a:t>Рафинированные злаки, такие как белый хлеб, важны, потому что в них добавляют фолиевую кислоту. Вот почему мы говорим: "По крайней мере, половина твоих зерновых должна быть цельнозерновой".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400549"/>
            <a:ext cx="5640859" cy="4471602"/>
          </a:xfrm>
        </p:spPr>
        <p:txBody>
          <a:bodyPr/>
          <a:lstStyle/>
          <a:p>
            <a:r>
              <a:rPr lang="ru-RU" dirty="0"/>
              <a:t>Эти продукты необходимы для нормального функционирования всего нашего организма. Атлетам нужен белок, чтобы поддерживать силу мышц. Ваше сердце — это тоже мышца, и белок помогает вашему сердцу и всем вашим органам. Выбирайте белковую пищу с низким содержанием жира.  Большая часть жира поступает из продуктов, добавляемых при приготовлении пищи.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Курица - </a:t>
            </a:r>
            <a:r>
              <a:rPr lang="en-US" dirty="0"/>
              <a:t>большая часть жира находится в коже, </a:t>
            </a:r>
            <a:r>
              <a:rPr lang="en-US" dirty="0" err="1"/>
              <a:t>поэтому</a:t>
            </a:r>
            <a:r>
              <a:rPr lang="en-US" dirty="0"/>
              <a:t> </a:t>
            </a:r>
            <a:r>
              <a:rPr lang="ru-RU" dirty="0"/>
              <a:t>снимайте</a:t>
            </a:r>
            <a:r>
              <a:rPr lang="en-US" dirty="0"/>
              <a:t> ее!  Избегай жареной во фритюре курицы,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ru-RU" dirty="0"/>
              <a:t>в фастфудах</a:t>
            </a:r>
            <a:r>
              <a:rPr lang="en-US" dirty="0"/>
              <a:t>. </a:t>
            </a:r>
            <a:r>
              <a:rPr lang="ru-RU" dirty="0"/>
              <a:t>Снимите кожицу, так как в ней остается много кулинарного жира.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Говядина - </a:t>
            </a:r>
            <a:r>
              <a:rPr lang="ru-RU" dirty="0"/>
              <a:t>покупайте гамбургеры с наименьшим содержанием жира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Рыба - </a:t>
            </a:r>
            <a:r>
              <a:rPr lang="ru-RU" dirty="0"/>
              <a:t>трудно найти рыбу, которая не была бы полезной. Важно, как вы ее приготовите, поэтому ешьте рыбу, которая не жарится в большом количестве жира.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Яйца - </a:t>
            </a:r>
            <a:r>
              <a:rPr lang="ru-RU" dirty="0"/>
              <a:t>яйца являются недорогим полезным вариантом белка. Некоторые эксперты советуют есть не более 2-3 яиц в день.  Как вы любите готовить яйца?</a:t>
            </a:r>
          </a:p>
          <a:p>
            <a:endParaRPr lang="en-US" dirty="0"/>
          </a:p>
          <a:p>
            <a:r>
              <a:rPr lang="en-US" b="1" dirty="0"/>
              <a:t>Свинина - </a:t>
            </a:r>
            <a:r>
              <a:rPr lang="en-US" dirty="0"/>
              <a:t>предостережение: </a:t>
            </a:r>
            <a:r>
              <a:rPr lang="en-US" dirty="0" err="1"/>
              <a:t>старай</a:t>
            </a:r>
            <a:r>
              <a:rPr lang="ru-RU" dirty="0" err="1"/>
              <a:t>тесь</a:t>
            </a:r>
            <a:r>
              <a:rPr lang="en-US" dirty="0"/>
              <a:t> есть меньше обработанного мяса, такого как бекон, ветчина и мясные деликатесы. В них добавлены химикаты и много соли.</a:t>
            </a:r>
          </a:p>
          <a:p>
            <a:endParaRPr lang="en-US" b="1" dirty="0"/>
          </a:p>
          <a:p>
            <a:r>
              <a:rPr lang="en-US" b="1" dirty="0"/>
              <a:t>Фасоль и бобовые:   </a:t>
            </a:r>
            <a:r>
              <a:rPr lang="en-US" dirty="0"/>
              <a:t>Отличный белок, потому что в них мало жира, есть клетчатка и </a:t>
            </a:r>
            <a:r>
              <a:rPr lang="en-US" dirty="0" err="1"/>
              <a:t>дополнительное</a:t>
            </a:r>
            <a:r>
              <a:rPr lang="en-US" dirty="0"/>
              <a:t> </a:t>
            </a:r>
            <a:r>
              <a:rPr lang="en-US" dirty="0" err="1"/>
              <a:t>пита</a:t>
            </a:r>
            <a:r>
              <a:rPr lang="ru-RU" dirty="0"/>
              <a:t>тельные вещества</a:t>
            </a:r>
            <a:r>
              <a:rPr lang="en-US" dirty="0"/>
              <a:t>, поэтому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ru-RU" dirty="0"/>
              <a:t>полезны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ru-RU" dirty="0"/>
              <a:t>вашего</a:t>
            </a:r>
            <a:r>
              <a:rPr lang="en-US" dirty="0"/>
              <a:t> здоровья.</a:t>
            </a:r>
          </a:p>
          <a:p>
            <a:endParaRPr lang="en-US" dirty="0"/>
          </a:p>
          <a:p>
            <a:r>
              <a:rPr lang="en-US" dirty="0" err="1"/>
              <a:t>Молочные</a:t>
            </a:r>
            <a:r>
              <a:rPr lang="en-US" dirty="0"/>
              <a:t> </a:t>
            </a:r>
            <a:r>
              <a:rPr lang="en-US" dirty="0" err="1"/>
              <a:t>продукты</a:t>
            </a:r>
            <a:r>
              <a:rPr lang="ru-RU" dirty="0"/>
              <a:t>: коровье молоко, овсяное и соевое молоко, сыр и йогурт - все они содержат полезный белок и много других питательных веществ для костей, зубов и общего здоровья.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Диета, богатая овощами и фруктами, может снизить кровяное давление, уменьшить риск сердечных заболеваний и инсульта, предотвратить некоторые виды рака, снизить риск проблем с зрением и пищеварением, а также положительно влияет на уровень сахара в крови, что может помочь держать аппетит под контролем.</a:t>
            </a: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Фрукты содержат витамины, минералы, клетчатку и питательные вещества, которые помогают поддерживать наше здоровье и защищают от сердечных заболеваний, диабета, инсульта и некоторых видов рака.</a:t>
            </a: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Они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имею прекрасный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вкус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и добавляют цвет, вкус и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пита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тельную ценность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наши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м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блюда.</a:t>
            </a: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Если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вы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покупаете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консервированные фрукты, перед употреблением ополосни их водой, чтобы удалить добавленный сахар.</a:t>
            </a:r>
            <a:endParaRPr lang="en-US" dirty="0"/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Какие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ваши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любимые фрукты?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Когда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в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ы в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течение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Roboto" panose="02000000000000000000" pitchFamily="2" charset="0"/>
              </a:rPr>
              <a:t>дня</a:t>
            </a:r>
            <a:r>
              <a:rPr lang="ru-RU" dirty="0">
                <a:solidFill>
                  <a:srgbClr val="202124"/>
                </a:solidFill>
                <a:latin typeface="Roboto" panose="02000000000000000000" pitchFamily="2" charset="0"/>
              </a:rPr>
              <a:t> едите фрукты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?</a:t>
            </a: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A9807-B2AA-4415-ADFB-386C0040CA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0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2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1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7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6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1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9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8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6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0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Нажмите, чтобы отредактировать стили текста мастера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CBA1C-C11F-4FD4-8FB7-74FAEB7C96E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EAC4-87F8-4859-9C35-26EC87C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jp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jp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065A-6DFB-6473-191C-8A1A0387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984"/>
            <a:ext cx="7886700" cy="991726"/>
          </a:xfrm>
        </p:spPr>
        <p:txBody>
          <a:bodyPr/>
          <a:lstStyle/>
          <a:p>
            <a:r>
              <a:rPr lang="en-US" dirty="0"/>
              <a:t>Конспект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05C84-C5FB-3B3C-6DDB-BD168760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4736"/>
            <a:ext cx="7886700" cy="472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Это идеи, </a:t>
            </a:r>
            <a:r>
              <a:rPr lang="en-US" sz="1800" dirty="0" err="1"/>
              <a:t>которые</a:t>
            </a:r>
            <a:r>
              <a:rPr lang="en-US" sz="1800" dirty="0"/>
              <a:t> </a:t>
            </a:r>
            <a:r>
              <a:rPr lang="ru-RU" sz="1800" dirty="0"/>
              <a:t>Посланники Здоровья</a:t>
            </a:r>
            <a:r>
              <a:rPr lang="en-US" sz="1800" dirty="0"/>
              <a:t> </a:t>
            </a:r>
            <a:r>
              <a:rPr lang="en-US" sz="1800" dirty="0" err="1"/>
              <a:t>могут</a:t>
            </a:r>
            <a:r>
              <a:rPr lang="en-US" sz="1800" dirty="0"/>
              <a:t> </a:t>
            </a:r>
            <a:r>
              <a:rPr lang="en-US" sz="1800" dirty="0" err="1"/>
              <a:t>использова</a:t>
            </a:r>
            <a:r>
              <a:rPr lang="ru-RU" sz="1800" dirty="0" err="1"/>
              <a:t>ть</a:t>
            </a:r>
            <a:r>
              <a:rPr lang="en-US" sz="1800" dirty="0"/>
              <a:t> для </a:t>
            </a:r>
            <a:r>
              <a:rPr lang="en-US" sz="1800" dirty="0" err="1"/>
              <a:t>обучения</a:t>
            </a:r>
            <a:r>
              <a:rPr lang="en-US" sz="1800" dirty="0"/>
              <a:t> </a:t>
            </a:r>
            <a:r>
              <a:rPr lang="ru-RU" sz="1800" dirty="0"/>
              <a:t>атлетов</a:t>
            </a:r>
            <a:r>
              <a:rPr lang="en-US" sz="1800" dirty="0"/>
              <a:t>.</a:t>
            </a:r>
            <a:r>
              <a:rPr lang="ru-RU" sz="1800" dirty="0"/>
              <a:t> Их HPCD (или мы) могут помочь разработать занятия для обучения концепциям.</a:t>
            </a:r>
            <a:r>
              <a:rPr lang="en-US" sz="1800" dirty="0"/>
              <a:t> </a:t>
            </a:r>
            <a:r>
              <a:rPr lang="ru-RU" sz="1800" dirty="0"/>
              <a:t>Заметки содержат больше материала, чем можно было бы использовать при подготовке Посланников Здоровья, но при этом демонстрируют, как обучать других атлетов питанию, не ограничиваясь фруктами и овощами.</a:t>
            </a:r>
            <a:endParaRPr lang="en-US" sz="1800" dirty="0"/>
          </a:p>
          <a:p>
            <a:r>
              <a:rPr lang="ru-RU" sz="1800" dirty="0" err="1"/>
              <a:t>МояТарелка</a:t>
            </a:r>
            <a:endParaRPr lang="en-US" sz="1800" dirty="0"/>
          </a:p>
          <a:p>
            <a:r>
              <a:rPr lang="en-US" sz="1800" dirty="0"/>
              <a:t>Мясо, курица, рыба, яйца и молочные продукты</a:t>
            </a:r>
          </a:p>
          <a:p>
            <a:r>
              <a:rPr lang="en-US" sz="1800" dirty="0"/>
              <a:t>Фрукты </a:t>
            </a:r>
          </a:p>
          <a:p>
            <a:r>
              <a:rPr lang="en-US" sz="1800" dirty="0"/>
              <a:t>Овощи </a:t>
            </a:r>
          </a:p>
          <a:p>
            <a:r>
              <a:rPr lang="en-US" sz="1800" dirty="0"/>
              <a:t>Молочные продукты</a:t>
            </a:r>
          </a:p>
          <a:p>
            <a:r>
              <a:rPr lang="en-US" sz="1800" dirty="0"/>
              <a:t>Злаки</a:t>
            </a:r>
          </a:p>
          <a:p>
            <a:r>
              <a:rPr lang="en-US" sz="1800" dirty="0"/>
              <a:t>Питание и контроль веса</a:t>
            </a:r>
          </a:p>
          <a:p>
            <a:r>
              <a:rPr lang="en-US" sz="1800" dirty="0"/>
              <a:t>Питание и здоровье костей</a:t>
            </a:r>
          </a:p>
          <a:p>
            <a:r>
              <a:rPr lang="en-US" sz="1800" dirty="0"/>
              <a:t>Питание и здоровое кровяное давление</a:t>
            </a:r>
          </a:p>
          <a:p>
            <a:r>
              <a:rPr lang="en-US" sz="1800" dirty="0"/>
              <a:t>Размеры порций</a:t>
            </a:r>
          </a:p>
          <a:p>
            <a:r>
              <a:rPr lang="ru-RU" sz="1800" dirty="0"/>
              <a:t>Употребление воды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479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656A8-942A-12D3-3EEE-0E6F1D020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6" t="9091" r="2722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0D47E-F2AA-D2E1-F8D8-3409B760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dirty="0" err="1"/>
              <a:t>Какие</a:t>
            </a:r>
            <a:r>
              <a:rPr lang="en-US" sz="5700" dirty="0"/>
              <a:t> </a:t>
            </a:r>
            <a:r>
              <a:rPr lang="en-US" sz="5700" dirty="0" err="1"/>
              <a:t>овощи</a:t>
            </a:r>
            <a:r>
              <a:rPr lang="en-US" sz="5700" dirty="0"/>
              <a:t> </a:t>
            </a:r>
            <a:r>
              <a:rPr lang="en-US" sz="5700" dirty="0" err="1"/>
              <a:t>самые</a:t>
            </a:r>
            <a:r>
              <a:rPr lang="en-US" sz="5700" dirty="0"/>
              <a:t> </a:t>
            </a:r>
            <a:r>
              <a:rPr lang="ru-RU" sz="5700" dirty="0"/>
              <a:t>полезные</a:t>
            </a:r>
            <a:r>
              <a:rPr lang="en-US" sz="5700" dirty="0"/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3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E7BEB-3CB5-9DC4-B01A-7E694A60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5" y="5490971"/>
            <a:ext cx="522155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узнать, полезна ли упакованная еда</a:t>
            </a:r>
            <a:r>
              <a:rPr lang="en-US" sz="3500" dirty="0">
                <a:solidFill>
                  <a:srgbClr val="FFFFFF"/>
                </a:solidFill>
              </a:rPr>
              <a:t>.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16700-5E45-11E4-666B-68A1FABE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702" y="333757"/>
            <a:ext cx="6712246" cy="49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0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F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5577C-6B1F-676F-ECF9-B89304CA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1"/>
            <a:ext cx="2057660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Продукты</a:t>
            </a:r>
            <a:r>
              <a:rPr lang="en-US" sz="3100" dirty="0">
                <a:solidFill>
                  <a:srgbClr val="FFFFFF"/>
                </a:solidFill>
              </a:rPr>
              <a:t> и </a:t>
            </a:r>
            <a:r>
              <a:rPr lang="en-US" sz="3100" dirty="0" err="1">
                <a:solidFill>
                  <a:srgbClr val="FFFFFF"/>
                </a:solidFill>
              </a:rPr>
              <a:t>напитки</a:t>
            </a:r>
            <a:r>
              <a:rPr lang="en-US" sz="3100" dirty="0">
                <a:solidFill>
                  <a:srgbClr val="FFFFFF"/>
                </a:solidFill>
              </a:rPr>
              <a:t>, </a:t>
            </a:r>
            <a:r>
              <a:rPr lang="en-US" sz="3100" dirty="0" err="1">
                <a:solidFill>
                  <a:srgbClr val="FFFFFF"/>
                </a:solidFill>
              </a:rPr>
              <a:t>которые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укрепляют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ru-RU" sz="3100" dirty="0">
                <a:solidFill>
                  <a:srgbClr val="FFFFFF"/>
                </a:solidFill>
              </a:rPr>
              <a:t>ваши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кости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CD6B30-2268-A8E6-0FC3-94C20F486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93" r="17931" b="2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105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p view of emergency medical kit on a dark wood">
            <a:extLst>
              <a:ext uri="{FF2B5EF4-FFF2-40B4-BE49-F238E27FC236}">
                <a16:creationId xmlns:a16="http://schemas.microsoft.com/office/drawing/2014/main" id="{39B91525-E1FC-B48D-3634-B66E3BC69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34" r="7586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14C0A-BE9C-A2F7-BC7F-5D724F63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Питание для здорового кровяного давления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47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552316" y="0"/>
            <a:ext cx="359168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2B6E3-B128-346D-80C8-6EEBFF26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051" y="640081"/>
            <a:ext cx="2532887" cy="370889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Питание для здорового веса и уменьшения объема талии</a:t>
            </a:r>
            <a:br>
              <a:rPr lang="en-US" sz="3800" dirty="0">
                <a:solidFill>
                  <a:schemeClr val="bg1"/>
                </a:solidFill>
              </a:rPr>
            </a:b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5" name="Picture 4" descr="Bowl of cereal">
            <a:extLst>
              <a:ext uri="{FF2B5EF4-FFF2-40B4-BE49-F238E27FC236}">
                <a16:creationId xmlns:a16="http://schemas.microsoft.com/office/drawing/2014/main" id="{40410BD9-E910-187D-2DD8-2BD0AE7B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89" r="22996"/>
          <a:stretch/>
        </p:blipFill>
        <p:spPr>
          <a:xfrm>
            <a:off x="20" y="10"/>
            <a:ext cx="56509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533" y="6387353"/>
            <a:ext cx="8334935" cy="11206"/>
            <a:chOff x="306070" y="7239000"/>
            <a:chExt cx="9446260" cy="12700"/>
          </a:xfrm>
        </p:grpSpPr>
        <p:sp>
          <p:nvSpPr>
            <p:cNvPr id="3" name="object 3"/>
            <p:cNvSpPr/>
            <p:nvPr/>
          </p:nvSpPr>
          <p:spPr>
            <a:xfrm>
              <a:off x="350459" y="7245350"/>
              <a:ext cx="9377045" cy="0"/>
            </a:xfrm>
            <a:custGeom>
              <a:avLst/>
              <a:gdLst/>
              <a:ahLst/>
              <a:cxnLst/>
              <a:rect l="l" t="t" r="r" b="b"/>
              <a:pathLst>
                <a:path w="9377045">
                  <a:moveTo>
                    <a:pt x="0" y="0"/>
                  </a:moveTo>
                  <a:lnTo>
                    <a:pt x="9376498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306070" y="7238999"/>
              <a:ext cx="9446260" cy="12700"/>
            </a:xfrm>
            <a:custGeom>
              <a:avLst/>
              <a:gdLst/>
              <a:ahLst/>
              <a:cxnLst/>
              <a:rect l="l" t="t" r="r" b="b"/>
              <a:pathLst>
                <a:path w="9446260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9446260" h="12700">
                  <a:moveTo>
                    <a:pt x="9446260" y="6350"/>
                  </a:moveTo>
                  <a:lnTo>
                    <a:pt x="9444393" y="1866"/>
                  </a:lnTo>
                  <a:lnTo>
                    <a:pt x="9439910" y="0"/>
                  </a:lnTo>
                  <a:lnTo>
                    <a:pt x="9435414" y="1866"/>
                  </a:lnTo>
                  <a:lnTo>
                    <a:pt x="9433560" y="6350"/>
                  </a:lnTo>
                  <a:lnTo>
                    <a:pt x="9435414" y="10845"/>
                  </a:lnTo>
                  <a:lnTo>
                    <a:pt x="9439910" y="12700"/>
                  </a:lnTo>
                  <a:lnTo>
                    <a:pt x="9444393" y="10845"/>
                  </a:lnTo>
                  <a:lnTo>
                    <a:pt x="944626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" name="object 5"/>
          <p:cNvSpPr/>
          <p:nvPr/>
        </p:nvSpPr>
        <p:spPr>
          <a:xfrm>
            <a:off x="134471" y="6740338"/>
            <a:ext cx="8875059" cy="117662"/>
          </a:xfrm>
          <a:custGeom>
            <a:avLst/>
            <a:gdLst/>
            <a:ahLst/>
            <a:cxnLst/>
            <a:rect l="l" t="t" r="r" b="b"/>
            <a:pathLst>
              <a:path w="10058400" h="133350">
                <a:moveTo>
                  <a:pt x="10058400" y="0"/>
                </a:moveTo>
                <a:lnTo>
                  <a:pt x="0" y="0"/>
                </a:lnTo>
                <a:lnTo>
                  <a:pt x="0" y="133350"/>
                </a:lnTo>
                <a:lnTo>
                  <a:pt x="10058400" y="1333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134470" y="449355"/>
            <a:ext cx="5362015" cy="774326"/>
          </a:xfrm>
          <a:custGeom>
            <a:avLst/>
            <a:gdLst/>
            <a:ahLst/>
            <a:cxnLst/>
            <a:rect l="l" t="t" r="r" b="b"/>
            <a:pathLst>
              <a:path w="6076950" h="877569">
                <a:moveTo>
                  <a:pt x="5924550" y="0"/>
                </a:moveTo>
                <a:lnTo>
                  <a:pt x="0" y="0"/>
                </a:lnTo>
                <a:lnTo>
                  <a:pt x="0" y="877569"/>
                </a:lnTo>
                <a:lnTo>
                  <a:pt x="5924550" y="877569"/>
                </a:lnTo>
                <a:lnTo>
                  <a:pt x="6012656" y="875188"/>
                </a:lnTo>
                <a:lnTo>
                  <a:pt x="6057900" y="858519"/>
                </a:lnTo>
                <a:lnTo>
                  <a:pt x="6074568" y="813276"/>
                </a:lnTo>
                <a:lnTo>
                  <a:pt x="6076950" y="725170"/>
                </a:lnTo>
                <a:lnTo>
                  <a:pt x="6076950" y="152400"/>
                </a:lnTo>
                <a:lnTo>
                  <a:pt x="6074568" y="64293"/>
                </a:lnTo>
                <a:lnTo>
                  <a:pt x="6057900" y="19050"/>
                </a:lnTo>
                <a:lnTo>
                  <a:pt x="6012656" y="2381"/>
                </a:lnTo>
                <a:lnTo>
                  <a:pt x="5924550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6448" y="534478"/>
            <a:ext cx="6958853" cy="700886"/>
          </a:xfrm>
          <a:prstGeom prst="rect">
            <a:avLst/>
          </a:prstGeom>
        </p:spPr>
        <p:txBody>
          <a:bodyPr vert="horz" wrap="square" lIns="0" tIns="129339" rIns="0" bIns="0" rtlCol="0" anchor="ctr">
            <a:spAutoFit/>
          </a:bodyPr>
          <a:lstStyle/>
          <a:p>
            <a:pPr marL="18491">
              <a:lnSpc>
                <a:spcPct val="100000"/>
              </a:lnSpc>
              <a:spcBef>
                <a:spcPts val="88"/>
              </a:spcBef>
            </a:pPr>
            <a:r>
              <a:rPr sz="3706" spc="84" dirty="0"/>
              <a:t>Идеальные </a:t>
            </a:r>
            <a:r>
              <a:rPr sz="3706" spc="-9" dirty="0"/>
              <a:t>порции</a:t>
            </a:r>
            <a:endParaRPr sz="3706" dirty="0"/>
          </a:p>
        </p:txBody>
      </p:sp>
      <p:grpSp>
        <p:nvGrpSpPr>
          <p:cNvPr id="8" name="object 8"/>
          <p:cNvGrpSpPr/>
          <p:nvPr/>
        </p:nvGrpSpPr>
        <p:grpSpPr>
          <a:xfrm>
            <a:off x="4857750" y="340412"/>
            <a:ext cx="992281" cy="992281"/>
            <a:chOff x="5353050" y="385800"/>
            <a:chExt cx="1124585" cy="1124585"/>
          </a:xfrm>
        </p:grpSpPr>
        <p:sp>
          <p:nvSpPr>
            <p:cNvPr id="9" name="object 9"/>
            <p:cNvSpPr/>
            <p:nvPr/>
          </p:nvSpPr>
          <p:spPr>
            <a:xfrm>
              <a:off x="5372100" y="404850"/>
              <a:ext cx="1086485" cy="1086485"/>
            </a:xfrm>
            <a:custGeom>
              <a:avLst/>
              <a:gdLst/>
              <a:ahLst/>
              <a:cxnLst/>
              <a:rect l="l" t="t" r="r" b="b"/>
              <a:pathLst>
                <a:path w="1086485" h="1086485">
                  <a:moveTo>
                    <a:pt x="543204" y="0"/>
                  </a:moveTo>
                  <a:lnTo>
                    <a:pt x="496335" y="1993"/>
                  </a:lnTo>
                  <a:lnTo>
                    <a:pt x="450573" y="7866"/>
                  </a:lnTo>
                  <a:lnTo>
                    <a:pt x="406080" y="17456"/>
                  </a:lnTo>
                  <a:lnTo>
                    <a:pt x="363022" y="30598"/>
                  </a:lnTo>
                  <a:lnTo>
                    <a:pt x="321559" y="47130"/>
                  </a:lnTo>
                  <a:lnTo>
                    <a:pt x="281855" y="66889"/>
                  </a:lnTo>
                  <a:lnTo>
                    <a:pt x="244074" y="89711"/>
                  </a:lnTo>
                  <a:lnTo>
                    <a:pt x="208379" y="115435"/>
                  </a:lnTo>
                  <a:lnTo>
                    <a:pt x="174931" y="143896"/>
                  </a:lnTo>
                  <a:lnTo>
                    <a:pt x="143896" y="174931"/>
                  </a:lnTo>
                  <a:lnTo>
                    <a:pt x="115435" y="208379"/>
                  </a:lnTo>
                  <a:lnTo>
                    <a:pt x="89711" y="244074"/>
                  </a:lnTo>
                  <a:lnTo>
                    <a:pt x="66889" y="281855"/>
                  </a:lnTo>
                  <a:lnTo>
                    <a:pt x="47130" y="321559"/>
                  </a:lnTo>
                  <a:lnTo>
                    <a:pt x="30598" y="363022"/>
                  </a:lnTo>
                  <a:lnTo>
                    <a:pt x="17456" y="406080"/>
                  </a:lnTo>
                  <a:lnTo>
                    <a:pt x="7866" y="450573"/>
                  </a:lnTo>
                  <a:lnTo>
                    <a:pt x="1993" y="496335"/>
                  </a:lnTo>
                  <a:lnTo>
                    <a:pt x="0" y="543204"/>
                  </a:lnTo>
                  <a:lnTo>
                    <a:pt x="1993" y="590073"/>
                  </a:lnTo>
                  <a:lnTo>
                    <a:pt x="7866" y="635835"/>
                  </a:lnTo>
                  <a:lnTo>
                    <a:pt x="17456" y="680327"/>
                  </a:lnTo>
                  <a:lnTo>
                    <a:pt x="30598" y="723386"/>
                  </a:lnTo>
                  <a:lnTo>
                    <a:pt x="47130" y="764849"/>
                  </a:lnTo>
                  <a:lnTo>
                    <a:pt x="66889" y="804552"/>
                  </a:lnTo>
                  <a:lnTo>
                    <a:pt x="89711" y="842333"/>
                  </a:lnTo>
                  <a:lnTo>
                    <a:pt x="115435" y="878029"/>
                  </a:lnTo>
                  <a:lnTo>
                    <a:pt x="143896" y="911476"/>
                  </a:lnTo>
                  <a:lnTo>
                    <a:pt x="174931" y="942512"/>
                  </a:lnTo>
                  <a:lnTo>
                    <a:pt x="208379" y="970973"/>
                  </a:lnTo>
                  <a:lnTo>
                    <a:pt x="244074" y="996697"/>
                  </a:lnTo>
                  <a:lnTo>
                    <a:pt x="281855" y="1019519"/>
                  </a:lnTo>
                  <a:lnTo>
                    <a:pt x="321559" y="1039278"/>
                  </a:lnTo>
                  <a:lnTo>
                    <a:pt x="363022" y="1055810"/>
                  </a:lnTo>
                  <a:lnTo>
                    <a:pt x="406080" y="1068952"/>
                  </a:lnTo>
                  <a:lnTo>
                    <a:pt x="450573" y="1078541"/>
                  </a:lnTo>
                  <a:lnTo>
                    <a:pt x="496335" y="1084414"/>
                  </a:lnTo>
                  <a:lnTo>
                    <a:pt x="543204" y="1086408"/>
                  </a:lnTo>
                  <a:lnTo>
                    <a:pt x="590073" y="1084414"/>
                  </a:lnTo>
                  <a:lnTo>
                    <a:pt x="635835" y="1078541"/>
                  </a:lnTo>
                  <a:lnTo>
                    <a:pt x="680327" y="1068952"/>
                  </a:lnTo>
                  <a:lnTo>
                    <a:pt x="723386" y="1055810"/>
                  </a:lnTo>
                  <a:lnTo>
                    <a:pt x="764849" y="1039278"/>
                  </a:lnTo>
                  <a:lnTo>
                    <a:pt x="804552" y="1019519"/>
                  </a:lnTo>
                  <a:lnTo>
                    <a:pt x="842333" y="996697"/>
                  </a:lnTo>
                  <a:lnTo>
                    <a:pt x="878029" y="970973"/>
                  </a:lnTo>
                  <a:lnTo>
                    <a:pt x="911476" y="942512"/>
                  </a:lnTo>
                  <a:lnTo>
                    <a:pt x="942512" y="911476"/>
                  </a:lnTo>
                  <a:lnTo>
                    <a:pt x="970973" y="878029"/>
                  </a:lnTo>
                  <a:lnTo>
                    <a:pt x="996697" y="842333"/>
                  </a:lnTo>
                  <a:lnTo>
                    <a:pt x="1019519" y="804552"/>
                  </a:lnTo>
                  <a:lnTo>
                    <a:pt x="1039278" y="764849"/>
                  </a:lnTo>
                  <a:lnTo>
                    <a:pt x="1055810" y="723386"/>
                  </a:lnTo>
                  <a:lnTo>
                    <a:pt x="1068952" y="680327"/>
                  </a:lnTo>
                  <a:lnTo>
                    <a:pt x="1078541" y="635835"/>
                  </a:lnTo>
                  <a:lnTo>
                    <a:pt x="1084414" y="590073"/>
                  </a:lnTo>
                  <a:lnTo>
                    <a:pt x="1086408" y="543204"/>
                  </a:lnTo>
                  <a:lnTo>
                    <a:pt x="1084414" y="496335"/>
                  </a:lnTo>
                  <a:lnTo>
                    <a:pt x="1078541" y="450573"/>
                  </a:lnTo>
                  <a:lnTo>
                    <a:pt x="1068952" y="406080"/>
                  </a:lnTo>
                  <a:lnTo>
                    <a:pt x="1055810" y="363022"/>
                  </a:lnTo>
                  <a:lnTo>
                    <a:pt x="1039278" y="321559"/>
                  </a:lnTo>
                  <a:lnTo>
                    <a:pt x="1019519" y="281855"/>
                  </a:lnTo>
                  <a:lnTo>
                    <a:pt x="996697" y="244074"/>
                  </a:lnTo>
                  <a:lnTo>
                    <a:pt x="970973" y="208379"/>
                  </a:lnTo>
                  <a:lnTo>
                    <a:pt x="942512" y="174931"/>
                  </a:lnTo>
                  <a:lnTo>
                    <a:pt x="911476" y="143896"/>
                  </a:lnTo>
                  <a:lnTo>
                    <a:pt x="878029" y="115435"/>
                  </a:lnTo>
                  <a:lnTo>
                    <a:pt x="842333" y="89711"/>
                  </a:lnTo>
                  <a:lnTo>
                    <a:pt x="804552" y="66889"/>
                  </a:lnTo>
                  <a:lnTo>
                    <a:pt x="764849" y="47130"/>
                  </a:lnTo>
                  <a:lnTo>
                    <a:pt x="723386" y="30598"/>
                  </a:lnTo>
                  <a:lnTo>
                    <a:pt x="680327" y="17456"/>
                  </a:lnTo>
                  <a:lnTo>
                    <a:pt x="635835" y="7866"/>
                  </a:lnTo>
                  <a:lnTo>
                    <a:pt x="590073" y="1993"/>
                  </a:lnTo>
                  <a:lnTo>
                    <a:pt x="543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372100" y="404850"/>
              <a:ext cx="1086485" cy="1086485"/>
            </a:xfrm>
            <a:custGeom>
              <a:avLst/>
              <a:gdLst/>
              <a:ahLst/>
              <a:cxnLst/>
              <a:rect l="l" t="t" r="r" b="b"/>
              <a:pathLst>
                <a:path w="1086485" h="1086485">
                  <a:moveTo>
                    <a:pt x="543204" y="1086408"/>
                  </a:moveTo>
                  <a:lnTo>
                    <a:pt x="590073" y="1084414"/>
                  </a:lnTo>
                  <a:lnTo>
                    <a:pt x="635835" y="1078541"/>
                  </a:lnTo>
                  <a:lnTo>
                    <a:pt x="680327" y="1068952"/>
                  </a:lnTo>
                  <a:lnTo>
                    <a:pt x="723386" y="1055810"/>
                  </a:lnTo>
                  <a:lnTo>
                    <a:pt x="764849" y="1039278"/>
                  </a:lnTo>
                  <a:lnTo>
                    <a:pt x="804552" y="1019519"/>
                  </a:lnTo>
                  <a:lnTo>
                    <a:pt x="842333" y="996697"/>
                  </a:lnTo>
                  <a:lnTo>
                    <a:pt x="878029" y="970973"/>
                  </a:lnTo>
                  <a:lnTo>
                    <a:pt x="911476" y="942512"/>
                  </a:lnTo>
                  <a:lnTo>
                    <a:pt x="942512" y="911476"/>
                  </a:lnTo>
                  <a:lnTo>
                    <a:pt x="970973" y="878029"/>
                  </a:lnTo>
                  <a:lnTo>
                    <a:pt x="996697" y="842333"/>
                  </a:lnTo>
                  <a:lnTo>
                    <a:pt x="1019519" y="804552"/>
                  </a:lnTo>
                  <a:lnTo>
                    <a:pt x="1039278" y="764849"/>
                  </a:lnTo>
                  <a:lnTo>
                    <a:pt x="1055810" y="723386"/>
                  </a:lnTo>
                  <a:lnTo>
                    <a:pt x="1068952" y="680327"/>
                  </a:lnTo>
                  <a:lnTo>
                    <a:pt x="1078541" y="635835"/>
                  </a:lnTo>
                  <a:lnTo>
                    <a:pt x="1084414" y="590073"/>
                  </a:lnTo>
                  <a:lnTo>
                    <a:pt x="1086408" y="543204"/>
                  </a:lnTo>
                  <a:lnTo>
                    <a:pt x="1084414" y="496335"/>
                  </a:lnTo>
                  <a:lnTo>
                    <a:pt x="1078541" y="450573"/>
                  </a:lnTo>
                  <a:lnTo>
                    <a:pt x="1068952" y="406080"/>
                  </a:lnTo>
                  <a:lnTo>
                    <a:pt x="1055810" y="363022"/>
                  </a:lnTo>
                  <a:lnTo>
                    <a:pt x="1039278" y="321559"/>
                  </a:lnTo>
                  <a:lnTo>
                    <a:pt x="1019519" y="281855"/>
                  </a:lnTo>
                  <a:lnTo>
                    <a:pt x="996697" y="244074"/>
                  </a:lnTo>
                  <a:lnTo>
                    <a:pt x="970973" y="208379"/>
                  </a:lnTo>
                  <a:lnTo>
                    <a:pt x="942512" y="174931"/>
                  </a:lnTo>
                  <a:lnTo>
                    <a:pt x="911476" y="143896"/>
                  </a:lnTo>
                  <a:lnTo>
                    <a:pt x="878029" y="115435"/>
                  </a:lnTo>
                  <a:lnTo>
                    <a:pt x="842333" y="89711"/>
                  </a:lnTo>
                  <a:lnTo>
                    <a:pt x="804552" y="66889"/>
                  </a:lnTo>
                  <a:lnTo>
                    <a:pt x="764849" y="47130"/>
                  </a:lnTo>
                  <a:lnTo>
                    <a:pt x="723386" y="30598"/>
                  </a:lnTo>
                  <a:lnTo>
                    <a:pt x="680327" y="17456"/>
                  </a:lnTo>
                  <a:lnTo>
                    <a:pt x="635835" y="7866"/>
                  </a:lnTo>
                  <a:lnTo>
                    <a:pt x="590073" y="1993"/>
                  </a:lnTo>
                  <a:lnTo>
                    <a:pt x="543204" y="0"/>
                  </a:lnTo>
                  <a:lnTo>
                    <a:pt x="496335" y="1993"/>
                  </a:lnTo>
                  <a:lnTo>
                    <a:pt x="450573" y="7866"/>
                  </a:lnTo>
                  <a:lnTo>
                    <a:pt x="406080" y="17456"/>
                  </a:lnTo>
                  <a:lnTo>
                    <a:pt x="363022" y="30598"/>
                  </a:lnTo>
                  <a:lnTo>
                    <a:pt x="321559" y="47130"/>
                  </a:lnTo>
                  <a:lnTo>
                    <a:pt x="281855" y="66889"/>
                  </a:lnTo>
                  <a:lnTo>
                    <a:pt x="244074" y="89711"/>
                  </a:lnTo>
                  <a:lnTo>
                    <a:pt x="208379" y="115435"/>
                  </a:lnTo>
                  <a:lnTo>
                    <a:pt x="174931" y="143896"/>
                  </a:lnTo>
                  <a:lnTo>
                    <a:pt x="143896" y="174931"/>
                  </a:lnTo>
                  <a:lnTo>
                    <a:pt x="115435" y="208379"/>
                  </a:lnTo>
                  <a:lnTo>
                    <a:pt x="89711" y="244074"/>
                  </a:lnTo>
                  <a:lnTo>
                    <a:pt x="66889" y="281855"/>
                  </a:lnTo>
                  <a:lnTo>
                    <a:pt x="47130" y="321559"/>
                  </a:lnTo>
                  <a:lnTo>
                    <a:pt x="30598" y="363022"/>
                  </a:lnTo>
                  <a:lnTo>
                    <a:pt x="17456" y="406080"/>
                  </a:lnTo>
                  <a:lnTo>
                    <a:pt x="7866" y="450573"/>
                  </a:lnTo>
                  <a:lnTo>
                    <a:pt x="1993" y="496335"/>
                  </a:lnTo>
                  <a:lnTo>
                    <a:pt x="0" y="543204"/>
                  </a:lnTo>
                  <a:lnTo>
                    <a:pt x="1993" y="590073"/>
                  </a:lnTo>
                  <a:lnTo>
                    <a:pt x="7866" y="635835"/>
                  </a:lnTo>
                  <a:lnTo>
                    <a:pt x="17456" y="680327"/>
                  </a:lnTo>
                  <a:lnTo>
                    <a:pt x="30598" y="723386"/>
                  </a:lnTo>
                  <a:lnTo>
                    <a:pt x="47130" y="764849"/>
                  </a:lnTo>
                  <a:lnTo>
                    <a:pt x="66889" y="804552"/>
                  </a:lnTo>
                  <a:lnTo>
                    <a:pt x="89711" y="842333"/>
                  </a:lnTo>
                  <a:lnTo>
                    <a:pt x="115435" y="878029"/>
                  </a:lnTo>
                  <a:lnTo>
                    <a:pt x="143896" y="911476"/>
                  </a:lnTo>
                  <a:lnTo>
                    <a:pt x="174931" y="942512"/>
                  </a:lnTo>
                  <a:lnTo>
                    <a:pt x="208379" y="970973"/>
                  </a:lnTo>
                  <a:lnTo>
                    <a:pt x="244074" y="996697"/>
                  </a:lnTo>
                  <a:lnTo>
                    <a:pt x="281855" y="1019519"/>
                  </a:lnTo>
                  <a:lnTo>
                    <a:pt x="321559" y="1039278"/>
                  </a:lnTo>
                  <a:lnTo>
                    <a:pt x="363022" y="1055810"/>
                  </a:lnTo>
                  <a:lnTo>
                    <a:pt x="406080" y="1068952"/>
                  </a:lnTo>
                  <a:lnTo>
                    <a:pt x="450573" y="1078541"/>
                  </a:lnTo>
                  <a:lnTo>
                    <a:pt x="496335" y="1084414"/>
                  </a:lnTo>
                  <a:lnTo>
                    <a:pt x="543204" y="1086408"/>
                  </a:lnTo>
                  <a:close/>
                </a:path>
              </a:pathLst>
            </a:custGeom>
            <a:ln w="3810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0697" y="676719"/>
              <a:ext cx="856615" cy="536575"/>
            </a:xfrm>
            <a:custGeom>
              <a:avLst/>
              <a:gdLst/>
              <a:ahLst/>
              <a:cxnLst/>
              <a:rect l="l" t="t" r="r" b="b"/>
              <a:pathLst>
                <a:path w="856614" h="536575">
                  <a:moveTo>
                    <a:pt x="435419" y="269913"/>
                  </a:moveTo>
                  <a:lnTo>
                    <a:pt x="420928" y="208813"/>
                  </a:lnTo>
                  <a:lnTo>
                    <a:pt x="393331" y="174498"/>
                  </a:lnTo>
                  <a:lnTo>
                    <a:pt x="355854" y="151980"/>
                  </a:lnTo>
                  <a:lnTo>
                    <a:pt x="312521" y="143662"/>
                  </a:lnTo>
                  <a:lnTo>
                    <a:pt x="267360" y="151968"/>
                  </a:lnTo>
                  <a:lnTo>
                    <a:pt x="260134" y="155092"/>
                  </a:lnTo>
                  <a:lnTo>
                    <a:pt x="238836" y="165963"/>
                  </a:lnTo>
                  <a:lnTo>
                    <a:pt x="237820" y="163918"/>
                  </a:lnTo>
                  <a:lnTo>
                    <a:pt x="231432" y="132346"/>
                  </a:lnTo>
                  <a:lnTo>
                    <a:pt x="236220" y="100203"/>
                  </a:lnTo>
                  <a:lnTo>
                    <a:pt x="251117" y="70878"/>
                  </a:lnTo>
                  <a:lnTo>
                    <a:pt x="284162" y="42176"/>
                  </a:lnTo>
                  <a:lnTo>
                    <a:pt x="323278" y="30251"/>
                  </a:lnTo>
                  <a:lnTo>
                    <a:pt x="329044" y="22606"/>
                  </a:lnTo>
                  <a:lnTo>
                    <a:pt x="326148" y="5207"/>
                  </a:lnTo>
                  <a:lnTo>
                    <a:pt x="318681" y="0"/>
                  </a:lnTo>
                  <a:lnTo>
                    <a:pt x="308927" y="1828"/>
                  </a:lnTo>
                  <a:lnTo>
                    <a:pt x="254254" y="24790"/>
                  </a:lnTo>
                  <a:lnTo>
                    <a:pt x="215785" y="69900"/>
                  </a:lnTo>
                  <a:lnTo>
                    <a:pt x="212471" y="75958"/>
                  </a:lnTo>
                  <a:lnTo>
                    <a:pt x="195795" y="51460"/>
                  </a:lnTo>
                  <a:lnTo>
                    <a:pt x="176009" y="31026"/>
                  </a:lnTo>
                  <a:lnTo>
                    <a:pt x="153060" y="14503"/>
                  </a:lnTo>
                  <a:lnTo>
                    <a:pt x="126873" y="1765"/>
                  </a:lnTo>
                  <a:lnTo>
                    <a:pt x="118033" y="177"/>
                  </a:lnTo>
                  <a:lnTo>
                    <a:pt x="110185" y="2349"/>
                  </a:lnTo>
                  <a:lnTo>
                    <a:pt x="104622" y="8255"/>
                  </a:lnTo>
                  <a:lnTo>
                    <a:pt x="102704" y="17919"/>
                  </a:lnTo>
                  <a:lnTo>
                    <a:pt x="103289" y="37655"/>
                  </a:lnTo>
                  <a:lnTo>
                    <a:pt x="111633" y="82016"/>
                  </a:lnTo>
                  <a:lnTo>
                    <a:pt x="135483" y="125831"/>
                  </a:lnTo>
                  <a:lnTo>
                    <a:pt x="159346" y="151028"/>
                  </a:lnTo>
                  <a:lnTo>
                    <a:pt x="169100" y="150622"/>
                  </a:lnTo>
                  <a:lnTo>
                    <a:pt x="159588" y="104800"/>
                  </a:lnTo>
                  <a:lnTo>
                    <a:pt x="153123" y="95796"/>
                  </a:lnTo>
                  <a:lnTo>
                    <a:pt x="135039" y="51790"/>
                  </a:lnTo>
                  <a:lnTo>
                    <a:pt x="133540" y="38811"/>
                  </a:lnTo>
                  <a:lnTo>
                    <a:pt x="136906" y="40373"/>
                  </a:lnTo>
                  <a:lnTo>
                    <a:pt x="184200" y="87718"/>
                  </a:lnTo>
                  <a:lnTo>
                    <a:pt x="201447" y="151079"/>
                  </a:lnTo>
                  <a:lnTo>
                    <a:pt x="201701" y="166255"/>
                  </a:lnTo>
                  <a:lnTo>
                    <a:pt x="201307" y="211823"/>
                  </a:lnTo>
                  <a:lnTo>
                    <a:pt x="203327" y="220154"/>
                  </a:lnTo>
                  <a:lnTo>
                    <a:pt x="208546" y="225602"/>
                  </a:lnTo>
                  <a:lnTo>
                    <a:pt x="215836" y="227507"/>
                  </a:lnTo>
                  <a:lnTo>
                    <a:pt x="224104" y="225221"/>
                  </a:lnTo>
                  <a:lnTo>
                    <a:pt x="227761" y="223215"/>
                  </a:lnTo>
                  <a:lnTo>
                    <a:pt x="231101" y="219925"/>
                  </a:lnTo>
                  <a:lnTo>
                    <a:pt x="233540" y="216471"/>
                  </a:lnTo>
                  <a:lnTo>
                    <a:pt x="251180" y="196596"/>
                  </a:lnTo>
                  <a:lnTo>
                    <a:pt x="271741" y="182943"/>
                  </a:lnTo>
                  <a:lnTo>
                    <a:pt x="295262" y="175691"/>
                  </a:lnTo>
                  <a:lnTo>
                    <a:pt x="321805" y="175006"/>
                  </a:lnTo>
                  <a:lnTo>
                    <a:pt x="363169" y="189649"/>
                  </a:lnTo>
                  <a:lnTo>
                    <a:pt x="392112" y="220433"/>
                  </a:lnTo>
                  <a:lnTo>
                    <a:pt x="404799" y="260794"/>
                  </a:lnTo>
                  <a:lnTo>
                    <a:pt x="397459" y="304165"/>
                  </a:lnTo>
                  <a:lnTo>
                    <a:pt x="348373" y="416217"/>
                  </a:lnTo>
                  <a:lnTo>
                    <a:pt x="341515" y="432498"/>
                  </a:lnTo>
                  <a:lnTo>
                    <a:pt x="335381" y="449008"/>
                  </a:lnTo>
                  <a:lnTo>
                    <a:pt x="321906" y="472313"/>
                  </a:lnTo>
                  <a:lnTo>
                    <a:pt x="301790" y="486625"/>
                  </a:lnTo>
                  <a:lnTo>
                    <a:pt x="277622" y="490702"/>
                  </a:lnTo>
                  <a:lnTo>
                    <a:pt x="252018" y="483247"/>
                  </a:lnTo>
                  <a:lnTo>
                    <a:pt x="234657" y="476275"/>
                  </a:lnTo>
                  <a:lnTo>
                    <a:pt x="217347" y="473989"/>
                  </a:lnTo>
                  <a:lnTo>
                    <a:pt x="200037" y="476440"/>
                  </a:lnTo>
                  <a:lnTo>
                    <a:pt x="182765" y="483654"/>
                  </a:lnTo>
                  <a:lnTo>
                    <a:pt x="158203" y="490829"/>
                  </a:lnTo>
                  <a:lnTo>
                    <a:pt x="134188" y="486879"/>
                  </a:lnTo>
                  <a:lnTo>
                    <a:pt x="114046" y="473151"/>
                  </a:lnTo>
                  <a:lnTo>
                    <a:pt x="101155" y="450977"/>
                  </a:lnTo>
                  <a:lnTo>
                    <a:pt x="99796" y="446151"/>
                  </a:lnTo>
                  <a:lnTo>
                    <a:pt x="39738" y="307898"/>
                  </a:lnTo>
                  <a:lnTo>
                    <a:pt x="33261" y="288988"/>
                  </a:lnTo>
                  <a:lnTo>
                    <a:pt x="30619" y="270027"/>
                  </a:lnTo>
                  <a:lnTo>
                    <a:pt x="32054" y="251015"/>
                  </a:lnTo>
                  <a:lnTo>
                    <a:pt x="49707" y="210794"/>
                  </a:lnTo>
                  <a:lnTo>
                    <a:pt x="85217" y="182676"/>
                  </a:lnTo>
                  <a:lnTo>
                    <a:pt x="118287" y="173418"/>
                  </a:lnTo>
                  <a:lnTo>
                    <a:pt x="123418" y="166141"/>
                  </a:lnTo>
                  <a:lnTo>
                    <a:pt x="119684" y="148590"/>
                  </a:lnTo>
                  <a:lnTo>
                    <a:pt x="112344" y="143865"/>
                  </a:lnTo>
                  <a:lnTo>
                    <a:pt x="102781" y="145465"/>
                  </a:lnTo>
                  <a:lnTo>
                    <a:pt x="61912" y="160108"/>
                  </a:lnTo>
                  <a:lnTo>
                    <a:pt x="29756" y="186918"/>
                  </a:lnTo>
                  <a:lnTo>
                    <a:pt x="8420" y="222478"/>
                  </a:lnTo>
                  <a:lnTo>
                    <a:pt x="0" y="263385"/>
                  </a:lnTo>
                  <a:lnTo>
                    <a:pt x="6629" y="306235"/>
                  </a:lnTo>
                  <a:lnTo>
                    <a:pt x="13462" y="324154"/>
                  </a:lnTo>
                  <a:lnTo>
                    <a:pt x="21056" y="341820"/>
                  </a:lnTo>
                  <a:lnTo>
                    <a:pt x="36690" y="376999"/>
                  </a:lnTo>
                  <a:lnTo>
                    <a:pt x="74612" y="467550"/>
                  </a:lnTo>
                  <a:lnTo>
                    <a:pt x="95008" y="497420"/>
                  </a:lnTo>
                  <a:lnTo>
                    <a:pt x="124764" y="516026"/>
                  </a:lnTo>
                  <a:lnTo>
                    <a:pt x="159334" y="521512"/>
                  </a:lnTo>
                  <a:lnTo>
                    <a:pt x="194208" y="512013"/>
                  </a:lnTo>
                  <a:lnTo>
                    <a:pt x="206260" y="507149"/>
                  </a:lnTo>
                  <a:lnTo>
                    <a:pt x="217932" y="505548"/>
                  </a:lnTo>
                  <a:lnTo>
                    <a:pt x="229552" y="507199"/>
                  </a:lnTo>
                  <a:lnTo>
                    <a:pt x="241503" y="512064"/>
                  </a:lnTo>
                  <a:lnTo>
                    <a:pt x="268376" y="520776"/>
                  </a:lnTo>
                  <a:lnTo>
                    <a:pt x="322326" y="510794"/>
                  </a:lnTo>
                  <a:lnTo>
                    <a:pt x="351637" y="484314"/>
                  </a:lnTo>
                  <a:lnTo>
                    <a:pt x="394550" y="386994"/>
                  </a:lnTo>
                  <a:lnTo>
                    <a:pt x="423862" y="320281"/>
                  </a:lnTo>
                  <a:lnTo>
                    <a:pt x="430009" y="303784"/>
                  </a:lnTo>
                  <a:lnTo>
                    <a:pt x="433870" y="287007"/>
                  </a:lnTo>
                  <a:lnTo>
                    <a:pt x="435419" y="269913"/>
                  </a:lnTo>
                  <a:close/>
                </a:path>
                <a:path w="856614" h="536575">
                  <a:moveTo>
                    <a:pt x="856361" y="269900"/>
                  </a:moveTo>
                  <a:lnTo>
                    <a:pt x="853630" y="264718"/>
                  </a:lnTo>
                  <a:lnTo>
                    <a:pt x="846391" y="263448"/>
                  </a:lnTo>
                  <a:lnTo>
                    <a:pt x="835494" y="261962"/>
                  </a:lnTo>
                  <a:lnTo>
                    <a:pt x="824572" y="261340"/>
                  </a:lnTo>
                  <a:lnTo>
                    <a:pt x="813638" y="261569"/>
                  </a:lnTo>
                  <a:lnTo>
                    <a:pt x="765263" y="273024"/>
                  </a:lnTo>
                  <a:lnTo>
                    <a:pt x="753465" y="278612"/>
                  </a:lnTo>
                  <a:lnTo>
                    <a:pt x="752297" y="277977"/>
                  </a:lnTo>
                  <a:lnTo>
                    <a:pt x="753757" y="275094"/>
                  </a:lnTo>
                  <a:lnTo>
                    <a:pt x="757567" y="258025"/>
                  </a:lnTo>
                  <a:lnTo>
                    <a:pt x="759180" y="242404"/>
                  </a:lnTo>
                  <a:lnTo>
                    <a:pt x="759053" y="226682"/>
                  </a:lnTo>
                  <a:lnTo>
                    <a:pt x="757212" y="210896"/>
                  </a:lnTo>
                  <a:lnTo>
                    <a:pt x="755929" y="203352"/>
                  </a:lnTo>
                  <a:lnTo>
                    <a:pt x="750570" y="200406"/>
                  </a:lnTo>
                  <a:lnTo>
                    <a:pt x="737323" y="207543"/>
                  </a:lnTo>
                  <a:lnTo>
                    <a:pt x="701573" y="232879"/>
                  </a:lnTo>
                  <a:lnTo>
                    <a:pt x="676668" y="266395"/>
                  </a:lnTo>
                  <a:lnTo>
                    <a:pt x="667219" y="287870"/>
                  </a:lnTo>
                  <a:lnTo>
                    <a:pt x="667245" y="290436"/>
                  </a:lnTo>
                  <a:lnTo>
                    <a:pt x="668972" y="295884"/>
                  </a:lnTo>
                  <a:lnTo>
                    <a:pt x="671753" y="297751"/>
                  </a:lnTo>
                  <a:lnTo>
                    <a:pt x="679551" y="297738"/>
                  </a:lnTo>
                  <a:lnTo>
                    <a:pt x="682104" y="295821"/>
                  </a:lnTo>
                  <a:lnTo>
                    <a:pt x="683742" y="291439"/>
                  </a:lnTo>
                  <a:lnTo>
                    <a:pt x="690435" y="276364"/>
                  </a:lnTo>
                  <a:lnTo>
                    <a:pt x="720712" y="238302"/>
                  </a:lnTo>
                  <a:lnTo>
                    <a:pt x="741781" y="222821"/>
                  </a:lnTo>
                  <a:lnTo>
                    <a:pt x="742213" y="227393"/>
                  </a:lnTo>
                  <a:lnTo>
                    <a:pt x="733894" y="281622"/>
                  </a:lnTo>
                  <a:lnTo>
                    <a:pt x="723646" y="302679"/>
                  </a:lnTo>
                  <a:lnTo>
                    <a:pt x="724242" y="306895"/>
                  </a:lnTo>
                  <a:lnTo>
                    <a:pt x="731177" y="312483"/>
                  </a:lnTo>
                  <a:lnTo>
                    <a:pt x="735406" y="312102"/>
                  </a:lnTo>
                  <a:lnTo>
                    <a:pt x="739292" y="308825"/>
                  </a:lnTo>
                  <a:lnTo>
                    <a:pt x="756627" y="296341"/>
                  </a:lnTo>
                  <a:lnTo>
                    <a:pt x="775233" y="287058"/>
                  </a:lnTo>
                  <a:lnTo>
                    <a:pt x="795134" y="281025"/>
                  </a:lnTo>
                  <a:lnTo>
                    <a:pt x="816317" y="278295"/>
                  </a:lnTo>
                  <a:lnTo>
                    <a:pt x="821880" y="278028"/>
                  </a:lnTo>
                  <a:lnTo>
                    <a:pt x="827481" y="278422"/>
                  </a:lnTo>
                  <a:lnTo>
                    <a:pt x="833615" y="278511"/>
                  </a:lnTo>
                  <a:lnTo>
                    <a:pt x="799655" y="318922"/>
                  </a:lnTo>
                  <a:lnTo>
                    <a:pt x="755827" y="340791"/>
                  </a:lnTo>
                  <a:lnTo>
                    <a:pt x="751268" y="342125"/>
                  </a:lnTo>
                  <a:lnTo>
                    <a:pt x="748715" y="344703"/>
                  </a:lnTo>
                  <a:lnTo>
                    <a:pt x="748004" y="353695"/>
                  </a:lnTo>
                  <a:lnTo>
                    <a:pt x="751738" y="357365"/>
                  </a:lnTo>
                  <a:lnTo>
                    <a:pt x="757834" y="357695"/>
                  </a:lnTo>
                  <a:lnTo>
                    <a:pt x="776300" y="359968"/>
                  </a:lnTo>
                  <a:lnTo>
                    <a:pt x="793902" y="364718"/>
                  </a:lnTo>
                  <a:lnTo>
                    <a:pt x="810628" y="371944"/>
                  </a:lnTo>
                  <a:lnTo>
                    <a:pt x="826477" y="381685"/>
                  </a:lnTo>
                  <a:lnTo>
                    <a:pt x="830376" y="384670"/>
                  </a:lnTo>
                  <a:lnTo>
                    <a:pt x="819492" y="389661"/>
                  </a:lnTo>
                  <a:lnTo>
                    <a:pt x="793788" y="397687"/>
                  </a:lnTo>
                  <a:lnTo>
                    <a:pt x="768108" y="400151"/>
                  </a:lnTo>
                  <a:lnTo>
                    <a:pt x="742454" y="397217"/>
                  </a:lnTo>
                  <a:lnTo>
                    <a:pt x="716826" y="389013"/>
                  </a:lnTo>
                  <a:lnTo>
                    <a:pt x="714070" y="387858"/>
                  </a:lnTo>
                  <a:lnTo>
                    <a:pt x="713320" y="386334"/>
                  </a:lnTo>
                  <a:lnTo>
                    <a:pt x="712457" y="374891"/>
                  </a:lnTo>
                  <a:lnTo>
                    <a:pt x="710806" y="366547"/>
                  </a:lnTo>
                  <a:lnTo>
                    <a:pt x="682993" y="324345"/>
                  </a:lnTo>
                  <a:lnTo>
                    <a:pt x="633450" y="307289"/>
                  </a:lnTo>
                  <a:lnTo>
                    <a:pt x="615429" y="308952"/>
                  </a:lnTo>
                  <a:lnTo>
                    <a:pt x="546315" y="357987"/>
                  </a:lnTo>
                  <a:lnTo>
                    <a:pt x="387159" y="500341"/>
                  </a:lnTo>
                  <a:lnTo>
                    <a:pt x="379831" y="519671"/>
                  </a:lnTo>
                  <a:lnTo>
                    <a:pt x="382219" y="526288"/>
                  </a:lnTo>
                  <a:lnTo>
                    <a:pt x="386740" y="531749"/>
                  </a:lnTo>
                  <a:lnTo>
                    <a:pt x="392595" y="535127"/>
                  </a:lnTo>
                  <a:lnTo>
                    <a:pt x="399478" y="536321"/>
                  </a:lnTo>
                  <a:lnTo>
                    <a:pt x="407035" y="535216"/>
                  </a:lnTo>
                  <a:lnTo>
                    <a:pt x="653059" y="465556"/>
                  </a:lnTo>
                  <a:lnTo>
                    <a:pt x="691692" y="443496"/>
                  </a:lnTo>
                  <a:lnTo>
                    <a:pt x="684479" y="425780"/>
                  </a:lnTo>
                  <a:lnTo>
                    <a:pt x="678040" y="433324"/>
                  </a:lnTo>
                  <a:lnTo>
                    <a:pt x="670712" y="439661"/>
                  </a:lnTo>
                  <a:lnTo>
                    <a:pt x="662482" y="444652"/>
                  </a:lnTo>
                  <a:lnTo>
                    <a:pt x="653300" y="448183"/>
                  </a:lnTo>
                  <a:lnTo>
                    <a:pt x="400748" y="519430"/>
                  </a:lnTo>
                  <a:lnTo>
                    <a:pt x="398767" y="518375"/>
                  </a:lnTo>
                  <a:lnTo>
                    <a:pt x="396976" y="518020"/>
                  </a:lnTo>
                  <a:lnTo>
                    <a:pt x="397573" y="516191"/>
                  </a:lnTo>
                  <a:lnTo>
                    <a:pt x="397637" y="513829"/>
                  </a:lnTo>
                  <a:lnTo>
                    <a:pt x="403504" y="508012"/>
                  </a:lnTo>
                  <a:lnTo>
                    <a:pt x="408520" y="503770"/>
                  </a:lnTo>
                  <a:lnTo>
                    <a:pt x="589610" y="341960"/>
                  </a:lnTo>
                  <a:lnTo>
                    <a:pt x="596836" y="336245"/>
                  </a:lnTo>
                  <a:lnTo>
                    <a:pt x="604608" y="331292"/>
                  </a:lnTo>
                  <a:lnTo>
                    <a:pt x="613181" y="327456"/>
                  </a:lnTo>
                  <a:lnTo>
                    <a:pt x="634009" y="324281"/>
                  </a:lnTo>
                  <a:lnTo>
                    <a:pt x="654850" y="328218"/>
                  </a:lnTo>
                  <a:lnTo>
                    <a:pt x="687285" y="354139"/>
                  </a:lnTo>
                  <a:lnTo>
                    <a:pt x="696480" y="391083"/>
                  </a:lnTo>
                  <a:lnTo>
                    <a:pt x="696315" y="395338"/>
                  </a:lnTo>
                  <a:lnTo>
                    <a:pt x="697534" y="398945"/>
                  </a:lnTo>
                  <a:lnTo>
                    <a:pt x="718032" y="407123"/>
                  </a:lnTo>
                  <a:lnTo>
                    <a:pt x="726325" y="410146"/>
                  </a:lnTo>
                  <a:lnTo>
                    <a:pt x="734758" y="412584"/>
                  </a:lnTo>
                  <a:lnTo>
                    <a:pt x="764159" y="416839"/>
                  </a:lnTo>
                  <a:lnTo>
                    <a:pt x="792645" y="415213"/>
                  </a:lnTo>
                  <a:lnTo>
                    <a:pt x="820191" y="407644"/>
                  </a:lnTo>
                  <a:lnTo>
                    <a:pt x="846721" y="394093"/>
                  </a:lnTo>
                  <a:lnTo>
                    <a:pt x="854849" y="388912"/>
                  </a:lnTo>
                  <a:lnTo>
                    <a:pt x="855256" y="383679"/>
                  </a:lnTo>
                  <a:lnTo>
                    <a:pt x="848080" y="377355"/>
                  </a:lnTo>
                  <a:lnTo>
                    <a:pt x="815543" y="355536"/>
                  </a:lnTo>
                  <a:lnTo>
                    <a:pt x="789749" y="345541"/>
                  </a:lnTo>
                  <a:lnTo>
                    <a:pt x="811822" y="330669"/>
                  </a:lnTo>
                  <a:lnTo>
                    <a:pt x="828421" y="315125"/>
                  </a:lnTo>
                  <a:lnTo>
                    <a:pt x="842302" y="297103"/>
                  </a:lnTo>
                  <a:lnTo>
                    <a:pt x="853389" y="276580"/>
                  </a:lnTo>
                  <a:lnTo>
                    <a:pt x="856361" y="26990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12894" y="5394164"/>
            <a:ext cx="435909" cy="741269"/>
            <a:chOff x="1335547" y="6113385"/>
            <a:chExt cx="494030" cy="84010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5547" y="6113385"/>
              <a:ext cx="493745" cy="4953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22225" y="6594284"/>
              <a:ext cx="120650" cy="359410"/>
            </a:xfrm>
            <a:custGeom>
              <a:avLst/>
              <a:gdLst/>
              <a:ahLst/>
              <a:cxnLst/>
              <a:rect l="l" t="t" r="r" b="b"/>
              <a:pathLst>
                <a:path w="120650" h="359409">
                  <a:moveTo>
                    <a:pt x="120129" y="0"/>
                  </a:moveTo>
                  <a:lnTo>
                    <a:pt x="25" y="0"/>
                  </a:lnTo>
                  <a:lnTo>
                    <a:pt x="0" y="29400"/>
                  </a:lnTo>
                  <a:lnTo>
                    <a:pt x="622" y="29730"/>
                  </a:lnTo>
                  <a:lnTo>
                    <a:pt x="8280" y="30416"/>
                  </a:lnTo>
                  <a:lnTo>
                    <a:pt x="14389" y="32219"/>
                  </a:lnTo>
                  <a:lnTo>
                    <a:pt x="39900" y="67200"/>
                  </a:lnTo>
                  <a:lnTo>
                    <a:pt x="44615" y="325018"/>
                  </a:lnTo>
                  <a:lnTo>
                    <a:pt x="45224" y="331279"/>
                  </a:lnTo>
                  <a:lnTo>
                    <a:pt x="51257" y="344296"/>
                  </a:lnTo>
                  <a:lnTo>
                    <a:pt x="53797" y="351574"/>
                  </a:lnTo>
                  <a:lnTo>
                    <a:pt x="56730" y="358965"/>
                  </a:lnTo>
                  <a:lnTo>
                    <a:pt x="70713" y="329577"/>
                  </a:lnTo>
                  <a:lnTo>
                    <a:pt x="76498" y="94645"/>
                  </a:lnTo>
                  <a:lnTo>
                    <a:pt x="76530" y="87604"/>
                  </a:lnTo>
                  <a:lnTo>
                    <a:pt x="76861" y="79894"/>
                  </a:lnTo>
                  <a:lnTo>
                    <a:pt x="94734" y="41403"/>
                  </a:lnTo>
                  <a:lnTo>
                    <a:pt x="120129" y="30137"/>
                  </a:lnTo>
                  <a:lnTo>
                    <a:pt x="120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2225" y="6594284"/>
              <a:ext cx="120650" cy="359410"/>
            </a:xfrm>
            <a:custGeom>
              <a:avLst/>
              <a:gdLst/>
              <a:ahLst/>
              <a:cxnLst/>
              <a:rect l="l" t="t" r="r" b="b"/>
              <a:pathLst>
                <a:path w="120650" h="359409">
                  <a:moveTo>
                    <a:pt x="120129" y="0"/>
                  </a:moveTo>
                  <a:lnTo>
                    <a:pt x="25" y="0"/>
                  </a:lnTo>
                  <a:lnTo>
                    <a:pt x="0" y="29400"/>
                  </a:lnTo>
                  <a:lnTo>
                    <a:pt x="622" y="29730"/>
                  </a:lnTo>
                  <a:lnTo>
                    <a:pt x="8280" y="30416"/>
                  </a:lnTo>
                  <a:lnTo>
                    <a:pt x="14389" y="32219"/>
                  </a:lnTo>
                  <a:lnTo>
                    <a:pt x="39900" y="67200"/>
                  </a:lnTo>
                  <a:lnTo>
                    <a:pt x="42265" y="109753"/>
                  </a:lnTo>
                  <a:lnTo>
                    <a:pt x="42697" y="150240"/>
                  </a:lnTo>
                  <a:lnTo>
                    <a:pt x="43218" y="188163"/>
                  </a:lnTo>
                  <a:lnTo>
                    <a:pt x="43662" y="229171"/>
                  </a:lnTo>
                  <a:lnTo>
                    <a:pt x="44064" y="257414"/>
                  </a:lnTo>
                  <a:lnTo>
                    <a:pt x="44497" y="292588"/>
                  </a:lnTo>
                  <a:lnTo>
                    <a:pt x="44615" y="325018"/>
                  </a:lnTo>
                  <a:lnTo>
                    <a:pt x="45224" y="331279"/>
                  </a:lnTo>
                  <a:lnTo>
                    <a:pt x="51257" y="344296"/>
                  </a:lnTo>
                  <a:lnTo>
                    <a:pt x="53797" y="351574"/>
                  </a:lnTo>
                  <a:lnTo>
                    <a:pt x="56730" y="358965"/>
                  </a:lnTo>
                  <a:lnTo>
                    <a:pt x="71326" y="313105"/>
                  </a:lnTo>
                  <a:lnTo>
                    <a:pt x="75628" y="135483"/>
                  </a:lnTo>
                  <a:lnTo>
                    <a:pt x="75971" y="122351"/>
                  </a:lnTo>
                  <a:lnTo>
                    <a:pt x="76390" y="101690"/>
                  </a:lnTo>
                  <a:lnTo>
                    <a:pt x="76498" y="94645"/>
                  </a:lnTo>
                  <a:lnTo>
                    <a:pt x="76530" y="87604"/>
                  </a:lnTo>
                  <a:lnTo>
                    <a:pt x="76861" y="79894"/>
                  </a:lnTo>
                  <a:lnTo>
                    <a:pt x="94734" y="41403"/>
                  </a:lnTo>
                  <a:lnTo>
                    <a:pt x="107323" y="33908"/>
                  </a:lnTo>
                  <a:lnTo>
                    <a:pt x="55613" y="33908"/>
                  </a:lnTo>
                  <a:lnTo>
                    <a:pt x="53488" y="33705"/>
                  </a:lnTo>
                  <a:lnTo>
                    <a:pt x="46316" y="33705"/>
                  </a:lnTo>
                  <a:lnTo>
                    <a:pt x="46382" y="33223"/>
                  </a:lnTo>
                  <a:lnTo>
                    <a:pt x="29489" y="33223"/>
                  </a:lnTo>
                  <a:lnTo>
                    <a:pt x="29113" y="32753"/>
                  </a:lnTo>
                  <a:lnTo>
                    <a:pt x="28562" y="27914"/>
                  </a:lnTo>
                  <a:lnTo>
                    <a:pt x="120129" y="27863"/>
                  </a:lnTo>
                  <a:lnTo>
                    <a:pt x="120129" y="0"/>
                  </a:lnTo>
                  <a:close/>
                </a:path>
                <a:path w="120650" h="359409">
                  <a:moveTo>
                    <a:pt x="64592" y="28409"/>
                  </a:moveTo>
                  <a:lnTo>
                    <a:pt x="56133" y="28409"/>
                  </a:lnTo>
                  <a:lnTo>
                    <a:pt x="56234" y="30416"/>
                  </a:lnTo>
                  <a:lnTo>
                    <a:pt x="56591" y="33058"/>
                  </a:lnTo>
                  <a:lnTo>
                    <a:pt x="55613" y="33908"/>
                  </a:lnTo>
                  <a:lnTo>
                    <a:pt x="107323" y="33908"/>
                  </a:lnTo>
                  <a:lnTo>
                    <a:pt x="107486" y="33845"/>
                  </a:lnTo>
                  <a:lnTo>
                    <a:pt x="82029" y="33845"/>
                  </a:lnTo>
                  <a:lnTo>
                    <a:pt x="68478" y="33781"/>
                  </a:lnTo>
                  <a:lnTo>
                    <a:pt x="65370" y="33616"/>
                  </a:lnTo>
                  <a:lnTo>
                    <a:pt x="64731" y="32753"/>
                  </a:lnTo>
                  <a:lnTo>
                    <a:pt x="64501" y="31280"/>
                  </a:lnTo>
                  <a:lnTo>
                    <a:pt x="64592" y="28409"/>
                  </a:lnTo>
                  <a:close/>
                </a:path>
                <a:path w="120650" h="359409">
                  <a:moveTo>
                    <a:pt x="120129" y="28511"/>
                  </a:moveTo>
                  <a:lnTo>
                    <a:pt x="88760" y="28511"/>
                  </a:lnTo>
                  <a:lnTo>
                    <a:pt x="88760" y="33616"/>
                  </a:lnTo>
                  <a:lnTo>
                    <a:pt x="88023" y="33654"/>
                  </a:lnTo>
                  <a:lnTo>
                    <a:pt x="87401" y="33718"/>
                  </a:lnTo>
                  <a:lnTo>
                    <a:pt x="82029" y="33845"/>
                  </a:lnTo>
                  <a:lnTo>
                    <a:pt x="107486" y="33845"/>
                  </a:lnTo>
                  <a:lnTo>
                    <a:pt x="112267" y="31978"/>
                  </a:lnTo>
                  <a:lnTo>
                    <a:pt x="114947" y="31280"/>
                  </a:lnTo>
                  <a:lnTo>
                    <a:pt x="117640" y="30721"/>
                  </a:lnTo>
                  <a:lnTo>
                    <a:pt x="120129" y="30137"/>
                  </a:lnTo>
                  <a:lnTo>
                    <a:pt x="120129" y="28511"/>
                  </a:lnTo>
                  <a:close/>
                </a:path>
                <a:path w="120650" h="359409">
                  <a:moveTo>
                    <a:pt x="120129" y="28409"/>
                  </a:moveTo>
                  <a:lnTo>
                    <a:pt x="73888" y="28409"/>
                  </a:lnTo>
                  <a:lnTo>
                    <a:pt x="73888" y="33718"/>
                  </a:lnTo>
                  <a:lnTo>
                    <a:pt x="71158" y="33718"/>
                  </a:lnTo>
                  <a:lnTo>
                    <a:pt x="68478" y="33781"/>
                  </a:lnTo>
                  <a:lnTo>
                    <a:pt x="82035" y="33781"/>
                  </a:lnTo>
                  <a:lnTo>
                    <a:pt x="82549" y="28511"/>
                  </a:lnTo>
                  <a:lnTo>
                    <a:pt x="120129" y="28511"/>
                  </a:lnTo>
                  <a:close/>
                </a:path>
                <a:path w="120650" h="359409">
                  <a:moveTo>
                    <a:pt x="52692" y="33629"/>
                  </a:moveTo>
                  <a:lnTo>
                    <a:pt x="51803" y="33705"/>
                  </a:lnTo>
                  <a:lnTo>
                    <a:pt x="53488" y="33705"/>
                  </a:lnTo>
                  <a:lnTo>
                    <a:pt x="52692" y="33629"/>
                  </a:lnTo>
                  <a:close/>
                </a:path>
                <a:path w="120650" h="359409">
                  <a:moveTo>
                    <a:pt x="120129" y="27863"/>
                  </a:moveTo>
                  <a:lnTo>
                    <a:pt x="38900" y="27863"/>
                  </a:lnTo>
                  <a:lnTo>
                    <a:pt x="38977" y="28511"/>
                  </a:lnTo>
                  <a:lnTo>
                    <a:pt x="38163" y="33223"/>
                  </a:lnTo>
                  <a:lnTo>
                    <a:pt x="46382" y="33223"/>
                  </a:lnTo>
                  <a:lnTo>
                    <a:pt x="47040" y="28409"/>
                  </a:lnTo>
                  <a:lnTo>
                    <a:pt x="120129" y="28409"/>
                  </a:lnTo>
                  <a:lnTo>
                    <a:pt x="120129" y="27863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1550784" y="6622160"/>
              <a:ext cx="60325" cy="6350"/>
            </a:xfrm>
            <a:custGeom>
              <a:avLst/>
              <a:gdLst/>
              <a:ahLst/>
              <a:cxnLst/>
              <a:rect l="l" t="t" r="r" b="b"/>
              <a:pathLst>
                <a:path w="60325" h="6350">
                  <a:moveTo>
                    <a:pt x="10490" y="215"/>
                  </a:moveTo>
                  <a:lnTo>
                    <a:pt x="10325" y="0"/>
                  </a:lnTo>
                  <a:lnTo>
                    <a:pt x="5295" y="0"/>
                  </a:lnTo>
                  <a:lnTo>
                    <a:pt x="0" y="50"/>
                  </a:lnTo>
                  <a:lnTo>
                    <a:pt x="546" y="4953"/>
                  </a:lnTo>
                  <a:lnTo>
                    <a:pt x="927" y="5359"/>
                  </a:lnTo>
                  <a:lnTo>
                    <a:pt x="9588" y="5359"/>
                  </a:lnTo>
                  <a:lnTo>
                    <a:pt x="10490" y="215"/>
                  </a:lnTo>
                  <a:close/>
                </a:path>
                <a:path w="60325" h="6350">
                  <a:moveTo>
                    <a:pt x="28028" y="5194"/>
                  </a:moveTo>
                  <a:lnTo>
                    <a:pt x="27609" y="2184"/>
                  </a:lnTo>
                  <a:lnTo>
                    <a:pt x="27622" y="1422"/>
                  </a:lnTo>
                  <a:lnTo>
                    <a:pt x="27559" y="546"/>
                  </a:lnTo>
                  <a:lnTo>
                    <a:pt x="18478" y="546"/>
                  </a:lnTo>
                  <a:lnTo>
                    <a:pt x="17754" y="5829"/>
                  </a:lnTo>
                  <a:lnTo>
                    <a:pt x="23241" y="5829"/>
                  </a:lnTo>
                  <a:lnTo>
                    <a:pt x="24130" y="5765"/>
                  </a:lnTo>
                  <a:lnTo>
                    <a:pt x="27051" y="6032"/>
                  </a:lnTo>
                  <a:lnTo>
                    <a:pt x="28028" y="5194"/>
                  </a:lnTo>
                  <a:close/>
                </a:path>
                <a:path w="60325" h="6350">
                  <a:moveTo>
                    <a:pt x="45326" y="546"/>
                  </a:moveTo>
                  <a:lnTo>
                    <a:pt x="36029" y="546"/>
                  </a:lnTo>
                  <a:lnTo>
                    <a:pt x="36029" y="1981"/>
                  </a:lnTo>
                  <a:lnTo>
                    <a:pt x="35902" y="3187"/>
                  </a:lnTo>
                  <a:lnTo>
                    <a:pt x="36169" y="4889"/>
                  </a:lnTo>
                  <a:lnTo>
                    <a:pt x="36817" y="5765"/>
                  </a:lnTo>
                  <a:lnTo>
                    <a:pt x="39916" y="5918"/>
                  </a:lnTo>
                  <a:lnTo>
                    <a:pt x="42595" y="5854"/>
                  </a:lnTo>
                  <a:lnTo>
                    <a:pt x="45326" y="5854"/>
                  </a:lnTo>
                  <a:lnTo>
                    <a:pt x="45326" y="546"/>
                  </a:lnTo>
                  <a:close/>
                </a:path>
                <a:path w="60325" h="6350">
                  <a:moveTo>
                    <a:pt x="60185" y="635"/>
                  </a:moveTo>
                  <a:lnTo>
                    <a:pt x="53975" y="635"/>
                  </a:lnTo>
                  <a:lnTo>
                    <a:pt x="53454" y="5969"/>
                  </a:lnTo>
                  <a:lnTo>
                    <a:pt x="58839" y="5842"/>
                  </a:lnTo>
                  <a:lnTo>
                    <a:pt x="59461" y="5778"/>
                  </a:lnTo>
                  <a:lnTo>
                    <a:pt x="60185" y="5740"/>
                  </a:lnTo>
                  <a:lnTo>
                    <a:pt x="60185" y="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05443" y="1290407"/>
            <a:ext cx="7688916" cy="44239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19100"/>
              </a:lnSpc>
              <a:spcBef>
                <a:spcPts val="88"/>
              </a:spcBef>
            </a:pPr>
            <a:r>
              <a:rPr sz="1235" b="1" spc="-44" dirty="0" err="1">
                <a:latin typeface="Arial"/>
                <a:cs typeface="Arial"/>
              </a:rPr>
              <a:t>Вот</a:t>
            </a:r>
            <a:r>
              <a:rPr sz="1235" b="1" spc="-44" dirty="0">
                <a:latin typeface="Arial"/>
                <a:cs typeface="Arial"/>
              </a:rPr>
              <a:t> </a:t>
            </a:r>
            <a:r>
              <a:rPr lang="ru-RU" sz="1235" b="1" dirty="0">
                <a:latin typeface="Arial"/>
                <a:cs typeface="Arial"/>
              </a:rPr>
              <a:t>интересный</a:t>
            </a:r>
            <a:r>
              <a:rPr sz="1235" b="1" dirty="0">
                <a:latin typeface="Arial"/>
                <a:cs typeface="Arial"/>
              </a:rPr>
              <a:t> </a:t>
            </a:r>
            <a:r>
              <a:rPr sz="1235" b="1" spc="-22" dirty="0">
                <a:latin typeface="Arial"/>
                <a:cs typeface="Arial"/>
              </a:rPr>
              <a:t>способ </a:t>
            </a:r>
            <a:r>
              <a:rPr sz="1235" b="1" dirty="0">
                <a:latin typeface="Arial"/>
                <a:cs typeface="Arial"/>
              </a:rPr>
              <a:t>запомнить</a:t>
            </a:r>
            <a:r>
              <a:rPr sz="1235" b="1" spc="-26" dirty="0">
                <a:latin typeface="Arial"/>
                <a:cs typeface="Arial"/>
              </a:rPr>
              <a:t>, </a:t>
            </a:r>
            <a:r>
              <a:rPr sz="1235" b="1" spc="-44" dirty="0">
                <a:latin typeface="Arial"/>
                <a:cs typeface="Arial"/>
              </a:rPr>
              <a:t>сколько </a:t>
            </a:r>
            <a:r>
              <a:rPr sz="1235" b="1" spc="49" dirty="0">
                <a:latin typeface="Arial"/>
                <a:cs typeface="Arial"/>
              </a:rPr>
              <a:t>нужно </a:t>
            </a:r>
            <a:r>
              <a:rPr sz="1235" b="1" spc="53" dirty="0">
                <a:latin typeface="Arial"/>
                <a:cs typeface="Arial"/>
              </a:rPr>
              <a:t>съесть</a:t>
            </a:r>
            <a:r>
              <a:rPr sz="1235" b="1" spc="-9" dirty="0">
                <a:latin typeface="Arial"/>
                <a:cs typeface="Arial"/>
              </a:rPr>
              <a:t>, когда у </a:t>
            </a:r>
            <a:r>
              <a:rPr sz="1235" b="1" spc="-31" dirty="0">
                <a:latin typeface="Arial"/>
                <a:cs typeface="Arial"/>
              </a:rPr>
              <a:t>тебя </a:t>
            </a:r>
            <a:r>
              <a:rPr sz="1235" b="1" spc="-18" dirty="0">
                <a:latin typeface="Arial"/>
                <a:cs typeface="Arial"/>
              </a:rPr>
              <a:t>есть </a:t>
            </a:r>
            <a:r>
              <a:rPr sz="1235" b="1" spc="-9" dirty="0">
                <a:latin typeface="Arial"/>
                <a:cs typeface="Arial"/>
              </a:rPr>
              <a:t>порция. </a:t>
            </a:r>
            <a:r>
              <a:rPr sz="1235" spc="-31" dirty="0">
                <a:latin typeface="Microsoft Sans Serif"/>
                <a:cs typeface="Microsoft Sans Serif"/>
              </a:rPr>
              <a:t>Размер </a:t>
            </a:r>
            <a:r>
              <a:rPr sz="1235" dirty="0">
                <a:latin typeface="Microsoft Sans Serif"/>
                <a:cs typeface="Microsoft Sans Serif"/>
              </a:rPr>
              <a:t>спортивного инвентаря </a:t>
            </a:r>
            <a:r>
              <a:rPr sz="1235" spc="79" dirty="0">
                <a:latin typeface="Microsoft Sans Serif"/>
                <a:cs typeface="Microsoft Sans Serif"/>
              </a:rPr>
              <a:t>слева </a:t>
            </a:r>
            <a:r>
              <a:rPr sz="1235" dirty="0" err="1">
                <a:latin typeface="Microsoft Sans Serif"/>
                <a:cs typeface="Microsoft Sans Serif"/>
              </a:rPr>
              <a:t>примерно</a:t>
            </a:r>
            <a:r>
              <a:rPr sz="1235" dirty="0">
                <a:latin typeface="Microsoft Sans Serif"/>
                <a:cs typeface="Microsoft Sans Serif"/>
              </a:rPr>
              <a:t> </a:t>
            </a:r>
            <a:r>
              <a:rPr lang="ru-RU" sz="1235" spc="-22" dirty="0">
                <a:latin typeface="Microsoft Sans Serif"/>
                <a:cs typeface="Microsoft Sans Serif"/>
              </a:rPr>
              <a:t>равен</a:t>
            </a:r>
            <a:r>
              <a:rPr sz="1235" spc="-18" dirty="0">
                <a:latin typeface="Microsoft Sans Serif"/>
                <a:cs typeface="Microsoft Sans Serif"/>
              </a:rPr>
              <a:t>, </a:t>
            </a:r>
            <a:r>
              <a:rPr lang="ru-RU" sz="1235" spc="-66" dirty="0">
                <a:latin typeface="Microsoft Sans Serif"/>
                <a:cs typeface="Microsoft Sans Serif"/>
              </a:rPr>
              <a:t>размеру</a:t>
            </a:r>
            <a:r>
              <a:rPr sz="1235" dirty="0">
                <a:latin typeface="Microsoft Sans Serif"/>
                <a:cs typeface="Microsoft Sans Serif"/>
              </a:rPr>
              <a:t> </a:t>
            </a:r>
            <a:r>
              <a:rPr sz="1235" dirty="0" err="1">
                <a:latin typeface="Microsoft Sans Serif"/>
                <a:cs typeface="Microsoft Sans Serif"/>
              </a:rPr>
              <a:t>порци</a:t>
            </a:r>
            <a:r>
              <a:rPr lang="ru-RU" sz="1235" dirty="0">
                <a:latin typeface="Microsoft Sans Serif"/>
                <a:cs typeface="Microsoft Sans Serif"/>
              </a:rPr>
              <a:t>и</a:t>
            </a:r>
            <a:r>
              <a:rPr sz="1235" dirty="0">
                <a:latin typeface="Microsoft Sans Serif"/>
                <a:cs typeface="Microsoft Sans Serif"/>
              </a:rPr>
              <a:t> продуктов </a:t>
            </a:r>
            <a:r>
              <a:rPr sz="1235" spc="-9" dirty="0">
                <a:latin typeface="Microsoft Sans Serif"/>
                <a:cs typeface="Microsoft Sans Serif"/>
              </a:rPr>
              <a:t>справа.</a:t>
            </a:r>
            <a:endParaRPr sz="1235" dirty="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510" y="2077753"/>
            <a:ext cx="962209" cy="97355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555501" y="1983863"/>
            <a:ext cx="449356" cy="92111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5912" b="1" spc="-97" dirty="0">
                <a:latin typeface="Arial"/>
                <a:cs typeface="Arial"/>
              </a:rPr>
              <a:t>=</a:t>
            </a:r>
            <a:endParaRPr sz="5912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12027" y="1933889"/>
            <a:ext cx="774887" cy="953060"/>
            <a:chOff x="4054563" y="2191740"/>
            <a:chExt cx="878205" cy="108013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2234" y="2239352"/>
              <a:ext cx="267982" cy="2679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4149" y="2191740"/>
              <a:ext cx="332422" cy="3155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4563" y="2533116"/>
              <a:ext cx="877735" cy="738264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075963" y="3820736"/>
            <a:ext cx="909357" cy="731184"/>
            <a:chOff x="1067024" y="4330167"/>
            <a:chExt cx="1030605" cy="828675"/>
          </a:xfrm>
        </p:grpSpPr>
        <p:sp>
          <p:nvSpPr>
            <p:cNvPr id="25" name="object 25"/>
            <p:cNvSpPr/>
            <p:nvPr/>
          </p:nvSpPr>
          <p:spPr>
            <a:xfrm>
              <a:off x="1067024" y="4594595"/>
              <a:ext cx="1030605" cy="564515"/>
            </a:xfrm>
            <a:custGeom>
              <a:avLst/>
              <a:gdLst/>
              <a:ahLst/>
              <a:cxnLst/>
              <a:rect l="l" t="t" r="r" b="b"/>
              <a:pathLst>
                <a:path w="1030605" h="564514">
                  <a:moveTo>
                    <a:pt x="0" y="0"/>
                  </a:moveTo>
                  <a:lnTo>
                    <a:pt x="0" y="335597"/>
                  </a:lnTo>
                  <a:lnTo>
                    <a:pt x="596" y="337324"/>
                  </a:lnTo>
                  <a:lnTo>
                    <a:pt x="1587" y="339013"/>
                  </a:lnTo>
                  <a:lnTo>
                    <a:pt x="4136" y="356873"/>
                  </a:lnTo>
                  <a:lnTo>
                    <a:pt x="23113" y="400672"/>
                  </a:lnTo>
                  <a:lnTo>
                    <a:pt x="50919" y="433030"/>
                  </a:lnTo>
                  <a:lnTo>
                    <a:pt x="84048" y="459397"/>
                  </a:lnTo>
                  <a:lnTo>
                    <a:pt x="117277" y="480019"/>
                  </a:lnTo>
                  <a:lnTo>
                    <a:pt x="151957" y="497332"/>
                  </a:lnTo>
                  <a:lnTo>
                    <a:pt x="187820" y="511853"/>
                  </a:lnTo>
                  <a:lnTo>
                    <a:pt x="224599" y="524103"/>
                  </a:lnTo>
                  <a:lnTo>
                    <a:pt x="273038" y="537314"/>
                  </a:lnTo>
                  <a:lnTo>
                    <a:pt x="321923" y="547723"/>
                  </a:lnTo>
                  <a:lnTo>
                    <a:pt x="371219" y="555455"/>
                  </a:lnTo>
                  <a:lnTo>
                    <a:pt x="420891" y="560634"/>
                  </a:lnTo>
                  <a:lnTo>
                    <a:pt x="470903" y="563384"/>
                  </a:lnTo>
                  <a:lnTo>
                    <a:pt x="513868" y="564141"/>
                  </a:lnTo>
                  <a:lnTo>
                    <a:pt x="556806" y="563521"/>
                  </a:lnTo>
                  <a:lnTo>
                    <a:pt x="599705" y="561277"/>
                  </a:lnTo>
                  <a:lnTo>
                    <a:pt x="642556" y="557161"/>
                  </a:lnTo>
                  <a:lnTo>
                    <a:pt x="696751" y="549410"/>
                  </a:lnTo>
                  <a:lnTo>
                    <a:pt x="750292" y="538827"/>
                  </a:lnTo>
                  <a:lnTo>
                    <a:pt x="803064" y="524813"/>
                  </a:lnTo>
                  <a:lnTo>
                    <a:pt x="854951" y="506768"/>
                  </a:lnTo>
                  <a:lnTo>
                    <a:pt x="921572" y="475111"/>
                  </a:lnTo>
                  <a:lnTo>
                    <a:pt x="981430" y="431177"/>
                  </a:lnTo>
                  <a:lnTo>
                    <a:pt x="1017706" y="382303"/>
                  </a:lnTo>
                  <a:lnTo>
                    <a:pt x="1030465" y="322351"/>
                  </a:lnTo>
                  <a:lnTo>
                    <a:pt x="1030516" y="3187"/>
                  </a:lnTo>
                  <a:lnTo>
                    <a:pt x="1028534" y="7035"/>
                  </a:lnTo>
                  <a:lnTo>
                    <a:pt x="1027620" y="10858"/>
                  </a:lnTo>
                  <a:lnTo>
                    <a:pt x="1026464" y="14592"/>
                  </a:lnTo>
                  <a:lnTo>
                    <a:pt x="1002323" y="58012"/>
                  </a:lnTo>
                  <a:lnTo>
                    <a:pt x="966266" y="91097"/>
                  </a:lnTo>
                  <a:lnTo>
                    <a:pt x="903090" y="128870"/>
                  </a:lnTo>
                  <a:lnTo>
                    <a:pt x="834732" y="155536"/>
                  </a:lnTo>
                  <a:lnTo>
                    <a:pt x="765424" y="175136"/>
                  </a:lnTo>
                  <a:lnTo>
                    <a:pt x="694639" y="187820"/>
                  </a:lnTo>
                  <a:lnTo>
                    <a:pt x="632560" y="195154"/>
                  </a:lnTo>
                  <a:lnTo>
                    <a:pt x="570357" y="200317"/>
                  </a:lnTo>
                  <a:lnTo>
                    <a:pt x="539147" y="201208"/>
                  </a:lnTo>
                  <a:lnTo>
                    <a:pt x="507892" y="201164"/>
                  </a:lnTo>
                  <a:lnTo>
                    <a:pt x="445389" y="199326"/>
                  </a:lnTo>
                  <a:lnTo>
                    <a:pt x="392447" y="195777"/>
                  </a:lnTo>
                  <a:lnTo>
                    <a:pt x="339883" y="189315"/>
                  </a:lnTo>
                  <a:lnTo>
                    <a:pt x="287730" y="179906"/>
                  </a:lnTo>
                  <a:lnTo>
                    <a:pt x="236016" y="167513"/>
                  </a:lnTo>
                  <a:lnTo>
                    <a:pt x="191148" y="154112"/>
                  </a:lnTo>
                  <a:lnTo>
                    <a:pt x="147491" y="137718"/>
                  </a:lnTo>
                  <a:lnTo>
                    <a:pt x="105482" y="117353"/>
                  </a:lnTo>
                  <a:lnTo>
                    <a:pt x="65557" y="92036"/>
                  </a:lnTo>
                  <a:lnTo>
                    <a:pt x="27074" y="56511"/>
                  </a:lnTo>
                  <a:lnTo>
                    <a:pt x="8013" y="21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67024" y="4330167"/>
              <a:ext cx="1030605" cy="427990"/>
            </a:xfrm>
            <a:custGeom>
              <a:avLst/>
              <a:gdLst/>
              <a:ahLst/>
              <a:cxnLst/>
              <a:rect l="l" t="t" r="r" b="b"/>
              <a:pathLst>
                <a:path w="1030605" h="427989">
                  <a:moveTo>
                    <a:pt x="513003" y="0"/>
                  </a:moveTo>
                  <a:lnTo>
                    <a:pt x="461112" y="1052"/>
                  </a:lnTo>
                  <a:lnTo>
                    <a:pt x="409397" y="4314"/>
                  </a:lnTo>
                  <a:lnTo>
                    <a:pt x="357881" y="9977"/>
                  </a:lnTo>
                  <a:lnTo>
                    <a:pt x="306586" y="18233"/>
                  </a:lnTo>
                  <a:lnTo>
                    <a:pt x="255536" y="29274"/>
                  </a:lnTo>
                  <a:lnTo>
                    <a:pt x="206992" y="42529"/>
                  </a:lnTo>
                  <a:lnTo>
                    <a:pt x="159692" y="58998"/>
                  </a:lnTo>
                  <a:lnTo>
                    <a:pt x="114094" y="79830"/>
                  </a:lnTo>
                  <a:lnTo>
                    <a:pt x="70650" y="106172"/>
                  </a:lnTo>
                  <a:lnTo>
                    <a:pt x="38522" y="132592"/>
                  </a:lnTo>
                  <a:lnTo>
                    <a:pt x="13500" y="166116"/>
                  </a:lnTo>
                  <a:lnTo>
                    <a:pt x="0" y="201397"/>
                  </a:lnTo>
                  <a:lnTo>
                    <a:pt x="0" y="226949"/>
                  </a:lnTo>
                  <a:lnTo>
                    <a:pt x="26434" y="281484"/>
                  </a:lnTo>
                  <a:lnTo>
                    <a:pt x="63845" y="317052"/>
                  </a:lnTo>
                  <a:lnTo>
                    <a:pt x="123739" y="352841"/>
                  </a:lnTo>
                  <a:lnTo>
                    <a:pt x="163502" y="370224"/>
                  </a:lnTo>
                  <a:lnTo>
                    <a:pt x="204462" y="384465"/>
                  </a:lnTo>
                  <a:lnTo>
                    <a:pt x="246354" y="396253"/>
                  </a:lnTo>
                  <a:lnTo>
                    <a:pt x="298243" y="407911"/>
                  </a:lnTo>
                  <a:lnTo>
                    <a:pt x="350508" y="416660"/>
                  </a:lnTo>
                  <a:lnTo>
                    <a:pt x="403129" y="422712"/>
                  </a:lnTo>
                  <a:lnTo>
                    <a:pt x="456082" y="426276"/>
                  </a:lnTo>
                  <a:lnTo>
                    <a:pt x="505656" y="427601"/>
                  </a:lnTo>
                  <a:lnTo>
                    <a:pt x="555170" y="427035"/>
                  </a:lnTo>
                  <a:lnTo>
                    <a:pt x="604633" y="424483"/>
                  </a:lnTo>
                  <a:lnTo>
                    <a:pt x="654050" y="419850"/>
                  </a:lnTo>
                  <a:lnTo>
                    <a:pt x="727713" y="409072"/>
                  </a:lnTo>
                  <a:lnTo>
                    <a:pt x="800100" y="391884"/>
                  </a:lnTo>
                  <a:lnTo>
                    <a:pt x="849749" y="375555"/>
                  </a:lnTo>
                  <a:lnTo>
                    <a:pt x="898436" y="356388"/>
                  </a:lnTo>
                  <a:lnTo>
                    <a:pt x="954281" y="326203"/>
                  </a:lnTo>
                  <a:lnTo>
                    <a:pt x="1002258" y="283502"/>
                  </a:lnTo>
                  <a:lnTo>
                    <a:pt x="1022944" y="250573"/>
                  </a:lnTo>
                  <a:lnTo>
                    <a:pt x="1030392" y="216223"/>
                  </a:lnTo>
                  <a:lnTo>
                    <a:pt x="1024500" y="181613"/>
                  </a:lnTo>
                  <a:lnTo>
                    <a:pt x="1005166" y="147905"/>
                  </a:lnTo>
                  <a:lnTo>
                    <a:pt x="974278" y="116845"/>
                  </a:lnTo>
                  <a:lnTo>
                    <a:pt x="938466" y="92063"/>
                  </a:lnTo>
                  <a:lnTo>
                    <a:pt x="880087" y="62842"/>
                  </a:lnTo>
                  <a:lnTo>
                    <a:pt x="818756" y="41059"/>
                  </a:lnTo>
                  <a:lnTo>
                    <a:pt x="768815" y="27599"/>
                  </a:lnTo>
                  <a:lnTo>
                    <a:pt x="718432" y="17062"/>
                  </a:lnTo>
                  <a:lnTo>
                    <a:pt x="667648" y="9245"/>
                  </a:lnTo>
                  <a:lnTo>
                    <a:pt x="616506" y="3947"/>
                  </a:lnTo>
                  <a:lnTo>
                    <a:pt x="565048" y="966"/>
                  </a:lnTo>
                  <a:lnTo>
                    <a:pt x="513003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2117" y="4750094"/>
              <a:ext cx="295275" cy="300990"/>
            </a:xfrm>
            <a:custGeom>
              <a:avLst/>
              <a:gdLst/>
              <a:ahLst/>
              <a:cxnLst/>
              <a:rect l="l" t="t" r="r" b="b"/>
              <a:pathLst>
                <a:path w="295275" h="300989">
                  <a:moveTo>
                    <a:pt x="0" y="0"/>
                  </a:moveTo>
                  <a:lnTo>
                    <a:pt x="0" y="183794"/>
                  </a:lnTo>
                  <a:lnTo>
                    <a:pt x="195148" y="300888"/>
                  </a:lnTo>
                  <a:lnTo>
                    <a:pt x="143408" y="224332"/>
                  </a:lnTo>
                  <a:lnTo>
                    <a:pt x="195148" y="224332"/>
                  </a:lnTo>
                  <a:lnTo>
                    <a:pt x="147396" y="150444"/>
                  </a:lnTo>
                  <a:lnTo>
                    <a:pt x="268744" y="150444"/>
                  </a:lnTo>
                  <a:lnTo>
                    <a:pt x="195148" y="93738"/>
                  </a:lnTo>
                  <a:lnTo>
                    <a:pt x="294792" y="93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5A83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555501" y="3603762"/>
            <a:ext cx="449356" cy="92111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5912" b="1" spc="-97" dirty="0">
                <a:latin typeface="Arial"/>
                <a:cs typeface="Arial"/>
              </a:rPr>
              <a:t>=</a:t>
            </a:r>
            <a:endParaRPr sz="5912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55501" y="5265631"/>
            <a:ext cx="449356" cy="92111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5912" b="1" spc="-97" dirty="0">
                <a:latin typeface="Arial"/>
                <a:cs typeface="Arial"/>
              </a:rPr>
              <a:t>=</a:t>
            </a:r>
            <a:endParaRPr sz="5912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32433" y="2741060"/>
            <a:ext cx="798609" cy="5512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27548" y="2848658"/>
            <a:ext cx="798565" cy="5511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84641" y="1866048"/>
            <a:ext cx="898667" cy="72025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52626" y="2084003"/>
            <a:ext cx="765350" cy="76862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10276" y="3804986"/>
            <a:ext cx="1036303" cy="566430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5461985" y="3903088"/>
            <a:ext cx="744071" cy="479051"/>
            <a:chOff x="6037850" y="4423499"/>
            <a:chExt cx="843280" cy="542925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37850" y="4423499"/>
              <a:ext cx="506674" cy="47606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4430" y="4747695"/>
              <a:ext cx="152768" cy="2185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96189" y="4825924"/>
              <a:ext cx="29768" cy="5448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62591" y="4622382"/>
              <a:ext cx="218516" cy="1527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48398" y="4734141"/>
              <a:ext cx="54482" cy="29768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889394" y="5422242"/>
            <a:ext cx="496417" cy="447684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057276" y="4267882"/>
            <a:ext cx="193301" cy="135031"/>
            <a:chOff x="6712512" y="4836933"/>
            <a:chExt cx="219075" cy="153035"/>
          </a:xfrm>
        </p:grpSpPr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12512" y="4836933"/>
              <a:ext cx="218516" cy="1527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90740" y="4848174"/>
              <a:ext cx="54482" cy="29756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500672" y="2959843"/>
            <a:ext cx="892549" cy="3162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23569" marR="4483" indent="-212923">
              <a:lnSpc>
                <a:spcPct val="106100"/>
              </a:lnSpc>
              <a:spcBef>
                <a:spcPts val="88"/>
              </a:spcBef>
            </a:pPr>
            <a:r>
              <a:rPr sz="971" dirty="0">
                <a:latin typeface="Microsoft Sans Serif"/>
                <a:cs typeface="Microsoft Sans Serif"/>
              </a:rPr>
              <a:t>1 порция </a:t>
            </a:r>
            <a:r>
              <a:rPr sz="971" spc="-18" dirty="0">
                <a:latin typeface="Microsoft Sans Serif"/>
                <a:cs typeface="Microsoft Sans Serif"/>
              </a:rPr>
              <a:t>риса </a:t>
            </a:r>
            <a:r>
              <a:rPr sz="971" dirty="0">
                <a:latin typeface="Microsoft Sans Serif"/>
                <a:cs typeface="Microsoft Sans Serif"/>
              </a:rPr>
              <a:t>или </a:t>
            </a:r>
            <a:r>
              <a:rPr sz="971" spc="-9" dirty="0">
                <a:latin typeface="Microsoft Sans Serif"/>
                <a:cs typeface="Microsoft Sans Serif"/>
              </a:rPr>
              <a:t>макарон</a:t>
            </a:r>
            <a:endParaRPr sz="971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63166" y="2968841"/>
            <a:ext cx="932329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dirty="0">
                <a:latin typeface="Microsoft Sans Serif"/>
                <a:cs typeface="Microsoft Sans Serif"/>
              </a:rPr>
              <a:t>1 порция </a:t>
            </a:r>
            <a:r>
              <a:rPr sz="971" spc="40" dirty="0">
                <a:latin typeface="Microsoft Sans Serif"/>
                <a:cs typeface="Microsoft Sans Serif"/>
              </a:rPr>
              <a:t>фруктов</a:t>
            </a:r>
            <a:endParaRPr sz="971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15499" y="2915467"/>
            <a:ext cx="664509" cy="3162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2499" marR="4483" indent="-21853">
              <a:lnSpc>
                <a:spcPct val="106100"/>
              </a:lnSpc>
              <a:spcBef>
                <a:spcPts val="88"/>
              </a:spcBef>
            </a:pPr>
            <a:r>
              <a:rPr sz="971" dirty="0">
                <a:latin typeface="Microsoft Sans Serif"/>
                <a:cs typeface="Microsoft Sans Serif"/>
              </a:rPr>
              <a:t>1 порция </a:t>
            </a:r>
            <a:r>
              <a:rPr sz="971" spc="-9" dirty="0">
                <a:latin typeface="Microsoft Sans Serif"/>
                <a:cs typeface="Microsoft Sans Serif"/>
              </a:rPr>
              <a:t>овощей</a:t>
            </a:r>
            <a:endParaRPr sz="971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22858" y="4546382"/>
            <a:ext cx="1013012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dirty="0">
                <a:latin typeface="Microsoft Sans Serif"/>
                <a:cs typeface="Microsoft Sans Serif"/>
              </a:rPr>
              <a:t>1 порция </a:t>
            </a:r>
            <a:r>
              <a:rPr sz="971" spc="-9" dirty="0">
                <a:latin typeface="Microsoft Sans Serif"/>
                <a:cs typeface="Microsoft Sans Serif"/>
              </a:rPr>
              <a:t>хлеба</a:t>
            </a:r>
            <a:endParaRPr sz="971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59323" y="4512977"/>
            <a:ext cx="977153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dirty="0">
                <a:latin typeface="Microsoft Sans Serif"/>
                <a:cs typeface="Microsoft Sans Serif"/>
              </a:rPr>
              <a:t>1 порция </a:t>
            </a:r>
            <a:r>
              <a:rPr sz="971" spc="-18" dirty="0">
                <a:latin typeface="Microsoft Sans Serif"/>
                <a:cs typeface="Microsoft Sans Serif"/>
              </a:rPr>
              <a:t>мяса</a:t>
            </a:r>
            <a:endParaRPr sz="971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91796" y="5988826"/>
            <a:ext cx="1075204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dirty="0">
                <a:latin typeface="Microsoft Sans Serif"/>
                <a:cs typeface="Microsoft Sans Serif"/>
              </a:rPr>
              <a:t>1 порция </a:t>
            </a:r>
            <a:r>
              <a:rPr sz="971" spc="-9" dirty="0">
                <a:latin typeface="Microsoft Sans Serif"/>
                <a:cs typeface="Microsoft Sans Serif"/>
              </a:rPr>
              <a:t>сыра</a:t>
            </a:r>
            <a:endParaRPr sz="971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91954" y="4479203"/>
            <a:ext cx="1018054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dirty="0">
                <a:latin typeface="Microsoft Sans Serif"/>
                <a:cs typeface="Microsoft Sans Serif"/>
              </a:rPr>
              <a:t>1 порция </a:t>
            </a:r>
            <a:r>
              <a:rPr sz="971" spc="-9" dirty="0">
                <a:latin typeface="Microsoft Sans Serif"/>
                <a:cs typeface="Microsoft Sans Serif"/>
              </a:rPr>
              <a:t>бобов</a:t>
            </a:r>
            <a:endParaRPr sz="971" dirty="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09263" y="3446497"/>
            <a:ext cx="7281022" cy="0"/>
          </a:xfrm>
          <a:custGeom>
            <a:avLst/>
            <a:gdLst/>
            <a:ahLst/>
            <a:cxnLst/>
            <a:rect l="l" t="t" r="r" b="b"/>
            <a:pathLst>
              <a:path w="8251825">
                <a:moveTo>
                  <a:pt x="0" y="0"/>
                </a:moveTo>
                <a:lnTo>
                  <a:pt x="8251621" y="0"/>
                </a:lnTo>
              </a:path>
            </a:pathLst>
          </a:custGeom>
          <a:ln w="12700">
            <a:solidFill>
              <a:srgbClr val="EC008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3" name="object 53"/>
          <p:cNvSpPr/>
          <p:nvPr/>
        </p:nvSpPr>
        <p:spPr>
          <a:xfrm>
            <a:off x="1009263" y="5031310"/>
            <a:ext cx="7281022" cy="0"/>
          </a:xfrm>
          <a:custGeom>
            <a:avLst/>
            <a:gdLst/>
            <a:ahLst/>
            <a:cxnLst/>
            <a:rect l="l" t="t" r="r" b="b"/>
            <a:pathLst>
              <a:path w="8251825">
                <a:moveTo>
                  <a:pt x="0" y="0"/>
                </a:moveTo>
                <a:lnTo>
                  <a:pt x="8251621" y="0"/>
                </a:lnTo>
              </a:path>
            </a:pathLst>
          </a:custGeom>
          <a:ln w="12700">
            <a:solidFill>
              <a:srgbClr val="EC008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4" name="object 54"/>
          <p:cNvSpPr txBox="1"/>
          <p:nvPr/>
        </p:nvSpPr>
        <p:spPr>
          <a:xfrm>
            <a:off x="1293223" y="3075769"/>
            <a:ext cx="584623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spc="-9" dirty="0">
                <a:latin typeface="Microsoft Sans Serif"/>
                <a:cs typeface="Microsoft Sans Serif"/>
              </a:rPr>
              <a:t>бейсбол</a:t>
            </a:r>
            <a:endParaRPr sz="971" dirty="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83642" y="4647886"/>
            <a:ext cx="694204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spc="-18" dirty="0">
                <a:latin typeface="Microsoft Sans Serif"/>
                <a:cs typeface="Microsoft Sans Serif"/>
              </a:rPr>
              <a:t>хоккейная шайба</a:t>
            </a:r>
            <a:endParaRPr sz="971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96551" y="6169342"/>
            <a:ext cx="468406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spc="-18" dirty="0">
                <a:latin typeface="Microsoft Sans Serif"/>
                <a:cs typeface="Microsoft Sans Serif"/>
              </a:rPr>
              <a:t>мяч для </a:t>
            </a:r>
            <a:r>
              <a:rPr sz="971" dirty="0">
                <a:latin typeface="Microsoft Sans Serif"/>
                <a:cs typeface="Microsoft Sans Serif"/>
              </a:rPr>
              <a:t>гольфа</a:t>
            </a:r>
            <a:endParaRPr sz="971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80032" y="6001209"/>
            <a:ext cx="933450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dirty="0">
                <a:latin typeface="Microsoft Sans Serif"/>
                <a:cs typeface="Microsoft Sans Serif"/>
              </a:rPr>
              <a:t>1 порция </a:t>
            </a:r>
            <a:r>
              <a:rPr sz="971" spc="-18" dirty="0">
                <a:latin typeface="Microsoft Sans Serif"/>
                <a:cs typeface="Microsoft Sans Serif"/>
              </a:rPr>
              <a:t>орехов</a:t>
            </a:r>
            <a:endParaRPr sz="971">
              <a:latin typeface="Microsoft Sans Serif"/>
              <a:cs typeface="Microsoft Sans Serif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600216" y="5337335"/>
            <a:ext cx="619685" cy="504825"/>
            <a:chOff x="6194511" y="6048979"/>
            <a:chExt cx="702310" cy="572135"/>
          </a:xfrm>
        </p:grpSpPr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94676" y="6048979"/>
              <a:ext cx="244373" cy="22532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391554" y="6284022"/>
              <a:ext cx="309245" cy="144145"/>
            </a:xfrm>
            <a:custGeom>
              <a:avLst/>
              <a:gdLst/>
              <a:ahLst/>
              <a:cxnLst/>
              <a:rect l="l" t="t" r="r" b="b"/>
              <a:pathLst>
                <a:path w="309245" h="144145">
                  <a:moveTo>
                    <a:pt x="141777" y="0"/>
                  </a:moveTo>
                  <a:lnTo>
                    <a:pt x="90126" y="9541"/>
                  </a:lnTo>
                  <a:lnTo>
                    <a:pt x="38493" y="26626"/>
                  </a:lnTo>
                  <a:lnTo>
                    <a:pt x="2742" y="49102"/>
                  </a:lnTo>
                  <a:lnTo>
                    <a:pt x="0" y="55912"/>
                  </a:lnTo>
                  <a:lnTo>
                    <a:pt x="38717" y="86009"/>
                  </a:lnTo>
                  <a:lnTo>
                    <a:pt x="79072" y="111122"/>
                  </a:lnTo>
                  <a:lnTo>
                    <a:pt x="121808" y="130004"/>
                  </a:lnTo>
                  <a:lnTo>
                    <a:pt x="167665" y="141405"/>
                  </a:lnTo>
                  <a:lnTo>
                    <a:pt x="217385" y="144075"/>
                  </a:lnTo>
                  <a:lnTo>
                    <a:pt x="230158" y="143189"/>
                  </a:lnTo>
                  <a:lnTo>
                    <a:pt x="285256" y="119393"/>
                  </a:lnTo>
                  <a:lnTo>
                    <a:pt x="308736" y="74943"/>
                  </a:lnTo>
                  <a:lnTo>
                    <a:pt x="303745" y="52331"/>
                  </a:lnTo>
                  <a:lnTo>
                    <a:pt x="242861" y="12887"/>
                  </a:lnTo>
                  <a:lnTo>
                    <a:pt x="192878" y="337"/>
                  </a:lnTo>
                  <a:lnTo>
                    <a:pt x="141777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6391554" y="6336945"/>
              <a:ext cx="306070" cy="91440"/>
            </a:xfrm>
            <a:custGeom>
              <a:avLst/>
              <a:gdLst/>
              <a:ahLst/>
              <a:cxnLst/>
              <a:rect l="l" t="t" r="r" b="b"/>
              <a:pathLst>
                <a:path w="306070" h="91439">
                  <a:moveTo>
                    <a:pt x="1203" y="0"/>
                  </a:moveTo>
                  <a:lnTo>
                    <a:pt x="38717" y="33085"/>
                  </a:lnTo>
                  <a:lnTo>
                    <a:pt x="79072" y="58199"/>
                  </a:lnTo>
                  <a:lnTo>
                    <a:pt x="121808" y="77081"/>
                  </a:lnTo>
                  <a:lnTo>
                    <a:pt x="167665" y="88482"/>
                  </a:lnTo>
                  <a:lnTo>
                    <a:pt x="217385" y="91152"/>
                  </a:lnTo>
                  <a:lnTo>
                    <a:pt x="230158" y="90266"/>
                  </a:lnTo>
                  <a:lnTo>
                    <a:pt x="285256" y="66469"/>
                  </a:lnTo>
                  <a:lnTo>
                    <a:pt x="305840" y="30761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E3A06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94511" y="6233978"/>
              <a:ext cx="179489" cy="20827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745823" y="6248132"/>
              <a:ext cx="151130" cy="306070"/>
            </a:xfrm>
            <a:custGeom>
              <a:avLst/>
              <a:gdLst/>
              <a:ahLst/>
              <a:cxnLst/>
              <a:rect l="l" t="t" r="r" b="b"/>
              <a:pathLst>
                <a:path w="151129" h="306070">
                  <a:moveTo>
                    <a:pt x="108054" y="0"/>
                  </a:moveTo>
                  <a:lnTo>
                    <a:pt x="74528" y="35783"/>
                  </a:lnTo>
                  <a:lnTo>
                    <a:pt x="45813" y="73660"/>
                  </a:lnTo>
                  <a:lnTo>
                    <a:pt x="23084" y="114481"/>
                  </a:lnTo>
                  <a:lnTo>
                    <a:pt x="7515" y="159100"/>
                  </a:lnTo>
                  <a:lnTo>
                    <a:pt x="282" y="208368"/>
                  </a:lnTo>
                  <a:lnTo>
                    <a:pt x="0" y="221166"/>
                  </a:lnTo>
                  <a:lnTo>
                    <a:pt x="691" y="233938"/>
                  </a:lnTo>
                  <a:lnTo>
                    <a:pt x="18634" y="278216"/>
                  </a:lnTo>
                  <a:lnTo>
                    <a:pt x="60734" y="305675"/>
                  </a:lnTo>
                  <a:lnTo>
                    <a:pt x="83708" y="302780"/>
                  </a:lnTo>
                  <a:lnTo>
                    <a:pt x="128582" y="245784"/>
                  </a:lnTo>
                  <a:lnTo>
                    <a:pt x="145672" y="197167"/>
                  </a:lnTo>
                  <a:lnTo>
                    <a:pt x="150703" y="146315"/>
                  </a:lnTo>
                  <a:lnTo>
                    <a:pt x="145948" y="94007"/>
                  </a:lnTo>
                  <a:lnTo>
                    <a:pt x="133682" y="41020"/>
                  </a:lnTo>
                  <a:lnTo>
                    <a:pt x="114584" y="3355"/>
                  </a:lnTo>
                  <a:lnTo>
                    <a:pt x="108054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6745823" y="6248132"/>
              <a:ext cx="111125" cy="302260"/>
            </a:xfrm>
            <a:custGeom>
              <a:avLst/>
              <a:gdLst/>
              <a:ahLst/>
              <a:cxnLst/>
              <a:rect l="l" t="t" r="r" b="b"/>
              <a:pathLst>
                <a:path w="111125" h="302259">
                  <a:moveTo>
                    <a:pt x="108054" y="0"/>
                  </a:moveTo>
                  <a:lnTo>
                    <a:pt x="74528" y="35783"/>
                  </a:lnTo>
                  <a:lnTo>
                    <a:pt x="45813" y="73660"/>
                  </a:lnTo>
                  <a:lnTo>
                    <a:pt x="23084" y="114481"/>
                  </a:lnTo>
                  <a:lnTo>
                    <a:pt x="7515" y="159100"/>
                  </a:lnTo>
                  <a:lnTo>
                    <a:pt x="282" y="208368"/>
                  </a:lnTo>
                  <a:lnTo>
                    <a:pt x="0" y="221166"/>
                  </a:lnTo>
                  <a:lnTo>
                    <a:pt x="691" y="233938"/>
                  </a:lnTo>
                  <a:lnTo>
                    <a:pt x="18634" y="278216"/>
                  </a:lnTo>
                  <a:lnTo>
                    <a:pt x="52295" y="301988"/>
                  </a:lnTo>
                  <a:lnTo>
                    <a:pt x="110922" y="1473"/>
                  </a:lnTo>
                  <a:lnTo>
                    <a:pt x="108054" y="0"/>
                  </a:lnTo>
                  <a:close/>
                </a:path>
              </a:pathLst>
            </a:custGeom>
            <a:solidFill>
              <a:srgbClr val="E3A06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3154" y="6508196"/>
              <a:ext cx="245526" cy="112456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396632" y="5290605"/>
            <a:ext cx="513566" cy="624876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7226154" y="5978184"/>
            <a:ext cx="880781" cy="3162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64473" marR="4483" indent="-253827">
              <a:lnSpc>
                <a:spcPct val="106100"/>
              </a:lnSpc>
              <a:spcBef>
                <a:spcPts val="88"/>
              </a:spcBef>
            </a:pPr>
            <a:r>
              <a:rPr sz="971" dirty="0">
                <a:latin typeface="Microsoft Sans Serif"/>
                <a:cs typeface="Microsoft Sans Serif"/>
              </a:rPr>
              <a:t>1 порция </a:t>
            </a:r>
            <a:r>
              <a:rPr sz="971" spc="-22" dirty="0">
                <a:latin typeface="Microsoft Sans Serif"/>
                <a:cs typeface="Microsoft Sans Serif"/>
              </a:rPr>
              <a:t>орехового </a:t>
            </a:r>
            <a:r>
              <a:rPr sz="971" spc="35" dirty="0">
                <a:latin typeface="Microsoft Sans Serif"/>
                <a:cs typeface="Microsoft Sans Serif"/>
              </a:rPr>
              <a:t>масла</a:t>
            </a:r>
            <a:endParaRPr sz="971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757107" y="3811744"/>
            <a:ext cx="870697" cy="626969"/>
            <a:chOff x="4105654" y="4319976"/>
            <a:chExt cx="986790" cy="710565"/>
          </a:xfrm>
        </p:grpSpPr>
        <p:sp>
          <p:nvSpPr>
            <p:cNvPr id="69" name="object 69"/>
            <p:cNvSpPr/>
            <p:nvPr/>
          </p:nvSpPr>
          <p:spPr>
            <a:xfrm>
              <a:off x="4105654" y="4319976"/>
              <a:ext cx="986790" cy="710565"/>
            </a:xfrm>
            <a:custGeom>
              <a:avLst/>
              <a:gdLst/>
              <a:ahLst/>
              <a:cxnLst/>
              <a:rect l="l" t="t" r="r" b="b"/>
              <a:pathLst>
                <a:path w="986789" h="710564">
                  <a:moveTo>
                    <a:pt x="619924" y="708952"/>
                  </a:moveTo>
                  <a:lnTo>
                    <a:pt x="613138" y="708952"/>
                  </a:lnTo>
                  <a:lnTo>
                    <a:pt x="617875" y="710361"/>
                  </a:lnTo>
                  <a:lnTo>
                    <a:pt x="619924" y="708952"/>
                  </a:lnTo>
                  <a:close/>
                </a:path>
                <a:path w="986789" h="710564">
                  <a:moveTo>
                    <a:pt x="447542" y="0"/>
                  </a:moveTo>
                  <a:lnTo>
                    <a:pt x="403385" y="7556"/>
                  </a:lnTo>
                  <a:lnTo>
                    <a:pt x="70251" y="126276"/>
                  </a:lnTo>
                  <a:lnTo>
                    <a:pt x="20006" y="163995"/>
                  </a:lnTo>
                  <a:lnTo>
                    <a:pt x="85" y="221084"/>
                  </a:lnTo>
                  <a:lnTo>
                    <a:pt x="0" y="223215"/>
                  </a:lnTo>
                  <a:lnTo>
                    <a:pt x="3959" y="256513"/>
                  </a:lnTo>
                  <a:lnTo>
                    <a:pt x="17032" y="286137"/>
                  </a:lnTo>
                  <a:lnTo>
                    <a:pt x="38381" y="309779"/>
                  </a:lnTo>
                  <a:lnTo>
                    <a:pt x="67292" y="326135"/>
                  </a:lnTo>
                  <a:lnTo>
                    <a:pt x="76029" y="329450"/>
                  </a:lnTo>
                  <a:lnTo>
                    <a:pt x="78163" y="333654"/>
                  </a:lnTo>
                  <a:lnTo>
                    <a:pt x="78102" y="370181"/>
                  </a:lnTo>
                  <a:lnTo>
                    <a:pt x="77894" y="617205"/>
                  </a:lnTo>
                  <a:lnTo>
                    <a:pt x="77785" y="666610"/>
                  </a:lnTo>
                  <a:lnTo>
                    <a:pt x="77668" y="706526"/>
                  </a:lnTo>
                  <a:lnTo>
                    <a:pt x="80093" y="709333"/>
                  </a:lnTo>
                  <a:lnTo>
                    <a:pt x="619924" y="708952"/>
                  </a:lnTo>
                  <a:lnTo>
                    <a:pt x="622066" y="707478"/>
                  </a:lnTo>
                  <a:lnTo>
                    <a:pt x="622050" y="681253"/>
                  </a:lnTo>
                  <a:lnTo>
                    <a:pt x="108770" y="681253"/>
                  </a:lnTo>
                  <a:lnTo>
                    <a:pt x="105722" y="678091"/>
                  </a:lnTo>
                  <a:lnTo>
                    <a:pt x="105834" y="645158"/>
                  </a:lnTo>
                  <a:lnTo>
                    <a:pt x="105948" y="594686"/>
                  </a:lnTo>
                  <a:lnTo>
                    <a:pt x="106139" y="370181"/>
                  </a:lnTo>
                  <a:lnTo>
                    <a:pt x="106281" y="310984"/>
                  </a:lnTo>
                  <a:lnTo>
                    <a:pt x="103258" y="307327"/>
                  </a:lnTo>
                  <a:lnTo>
                    <a:pt x="93860" y="304914"/>
                  </a:lnTo>
                  <a:lnTo>
                    <a:pt x="66988" y="294246"/>
                  </a:lnTo>
                  <a:lnTo>
                    <a:pt x="46615" y="278149"/>
                  </a:lnTo>
                  <a:lnTo>
                    <a:pt x="33354" y="257451"/>
                  </a:lnTo>
                  <a:lnTo>
                    <a:pt x="27820" y="232981"/>
                  </a:lnTo>
                  <a:lnTo>
                    <a:pt x="32649" y="199054"/>
                  </a:lnTo>
                  <a:lnTo>
                    <a:pt x="49896" y="172189"/>
                  </a:lnTo>
                  <a:lnTo>
                    <a:pt x="77501" y="154493"/>
                  </a:lnTo>
                  <a:lnTo>
                    <a:pt x="113405" y="148069"/>
                  </a:lnTo>
                  <a:lnTo>
                    <a:pt x="977660" y="147974"/>
                  </a:lnTo>
                  <a:lnTo>
                    <a:pt x="980056" y="143612"/>
                  </a:lnTo>
                  <a:lnTo>
                    <a:pt x="986208" y="116517"/>
                  </a:lnTo>
                  <a:lnTo>
                    <a:pt x="984362" y="88910"/>
                  </a:lnTo>
                  <a:lnTo>
                    <a:pt x="974821" y="61061"/>
                  </a:lnTo>
                  <a:lnTo>
                    <a:pt x="958003" y="34978"/>
                  </a:lnTo>
                  <a:lnTo>
                    <a:pt x="936100" y="16176"/>
                  </a:lnTo>
                  <a:lnTo>
                    <a:pt x="909475" y="4761"/>
                  </a:lnTo>
                  <a:lnTo>
                    <a:pt x="878492" y="838"/>
                  </a:lnTo>
                  <a:lnTo>
                    <a:pt x="447542" y="0"/>
                  </a:lnTo>
                  <a:close/>
                </a:path>
                <a:path w="986789" h="710564">
                  <a:moveTo>
                    <a:pt x="374424" y="680937"/>
                  </a:moveTo>
                  <a:lnTo>
                    <a:pt x="108770" y="681253"/>
                  </a:lnTo>
                  <a:lnTo>
                    <a:pt x="622050" y="681253"/>
                  </a:lnTo>
                  <a:lnTo>
                    <a:pt x="588817" y="681227"/>
                  </a:lnTo>
                  <a:lnTo>
                    <a:pt x="374424" y="680937"/>
                  </a:lnTo>
                  <a:close/>
                </a:path>
                <a:path w="986789" h="710564">
                  <a:moveTo>
                    <a:pt x="977660" y="147974"/>
                  </a:moveTo>
                  <a:lnTo>
                    <a:pt x="208137" y="147974"/>
                  </a:lnTo>
                  <a:lnTo>
                    <a:pt x="584550" y="148031"/>
                  </a:lnTo>
                  <a:lnTo>
                    <a:pt x="599693" y="148885"/>
                  </a:lnTo>
                  <a:lnTo>
                    <a:pt x="640760" y="165468"/>
                  </a:lnTo>
                  <a:lnTo>
                    <a:pt x="666606" y="200480"/>
                  </a:lnTo>
                  <a:lnTo>
                    <a:pt x="670773" y="221084"/>
                  </a:lnTo>
                  <a:lnTo>
                    <a:pt x="668954" y="243522"/>
                  </a:lnTo>
                  <a:lnTo>
                    <a:pt x="650050" y="280946"/>
                  </a:lnTo>
                  <a:lnTo>
                    <a:pt x="613697" y="302653"/>
                  </a:lnTo>
                  <a:lnTo>
                    <a:pt x="601225" y="306847"/>
                  </a:lnTo>
                  <a:lnTo>
                    <a:pt x="594801" y="311175"/>
                  </a:lnTo>
                  <a:lnTo>
                    <a:pt x="592417" y="318369"/>
                  </a:lnTo>
                  <a:lnTo>
                    <a:pt x="592206" y="326135"/>
                  </a:lnTo>
                  <a:lnTo>
                    <a:pt x="592088" y="567800"/>
                  </a:lnTo>
                  <a:lnTo>
                    <a:pt x="592189" y="617205"/>
                  </a:lnTo>
                  <a:lnTo>
                    <a:pt x="592411" y="678840"/>
                  </a:lnTo>
                  <a:lnTo>
                    <a:pt x="588817" y="681227"/>
                  </a:lnTo>
                  <a:lnTo>
                    <a:pt x="622050" y="681227"/>
                  </a:lnTo>
                  <a:lnTo>
                    <a:pt x="621837" y="334022"/>
                  </a:lnTo>
                  <a:lnTo>
                    <a:pt x="623171" y="330326"/>
                  </a:lnTo>
                  <a:lnTo>
                    <a:pt x="676969" y="305667"/>
                  </a:lnTo>
                  <a:lnTo>
                    <a:pt x="771638" y="264191"/>
                  </a:lnTo>
                  <a:lnTo>
                    <a:pt x="866451" y="223215"/>
                  </a:lnTo>
                  <a:lnTo>
                    <a:pt x="920490" y="199275"/>
                  </a:lnTo>
                  <a:lnTo>
                    <a:pt x="958914" y="177456"/>
                  </a:lnTo>
                  <a:lnTo>
                    <a:pt x="965601" y="169925"/>
                  </a:lnTo>
                  <a:lnTo>
                    <a:pt x="977660" y="147974"/>
                  </a:lnTo>
                  <a:close/>
                </a:path>
              </a:pathLst>
            </a:custGeom>
            <a:solidFill>
              <a:srgbClr val="94673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0" name="object 70"/>
            <p:cNvSpPr/>
            <p:nvPr/>
          </p:nvSpPr>
          <p:spPr>
            <a:xfrm>
              <a:off x="4727492" y="4515206"/>
              <a:ext cx="313690" cy="512445"/>
            </a:xfrm>
            <a:custGeom>
              <a:avLst/>
              <a:gdLst/>
              <a:ahLst/>
              <a:cxnLst/>
              <a:rect l="l" t="t" r="r" b="b"/>
              <a:pathLst>
                <a:path w="313689" h="512445">
                  <a:moveTo>
                    <a:pt x="313131" y="0"/>
                  </a:moveTo>
                  <a:lnTo>
                    <a:pt x="306031" y="2336"/>
                  </a:lnTo>
                  <a:lnTo>
                    <a:pt x="298653" y="4051"/>
                  </a:lnTo>
                  <a:lnTo>
                    <a:pt x="244613" y="27982"/>
                  </a:lnTo>
                  <a:lnTo>
                    <a:pt x="102375" y="89527"/>
                  </a:lnTo>
                  <a:lnTo>
                    <a:pt x="55131" y="110431"/>
                  </a:lnTo>
                  <a:lnTo>
                    <a:pt x="1333" y="135089"/>
                  </a:lnTo>
                  <a:lnTo>
                    <a:pt x="0" y="138798"/>
                  </a:lnTo>
                  <a:lnTo>
                    <a:pt x="228" y="512254"/>
                  </a:lnTo>
                  <a:lnTo>
                    <a:pt x="2654" y="511670"/>
                  </a:lnTo>
                  <a:lnTo>
                    <a:pt x="312508" y="384644"/>
                  </a:lnTo>
                  <a:lnTo>
                    <a:pt x="313486" y="381342"/>
                  </a:lnTo>
                  <a:lnTo>
                    <a:pt x="313131" y="0"/>
                  </a:lnTo>
                  <a:close/>
                </a:path>
              </a:pathLst>
            </a:custGeom>
            <a:solidFill>
              <a:srgbClr val="63401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1" name="object 71"/>
            <p:cNvSpPr/>
            <p:nvPr/>
          </p:nvSpPr>
          <p:spPr>
            <a:xfrm>
              <a:off x="4133475" y="4467994"/>
              <a:ext cx="643255" cy="533400"/>
            </a:xfrm>
            <a:custGeom>
              <a:avLst/>
              <a:gdLst/>
              <a:ahLst/>
              <a:cxnLst/>
              <a:rect l="l" t="t" r="r" b="b"/>
              <a:pathLst>
                <a:path w="643254" h="533400">
                  <a:moveTo>
                    <a:pt x="556729" y="12"/>
                  </a:moveTo>
                  <a:lnTo>
                    <a:pt x="322414" y="0"/>
                  </a:lnTo>
                  <a:lnTo>
                    <a:pt x="85585" y="50"/>
                  </a:lnTo>
                  <a:lnTo>
                    <a:pt x="22075" y="24171"/>
                  </a:lnTo>
                  <a:lnTo>
                    <a:pt x="0" y="84963"/>
                  </a:lnTo>
                  <a:lnTo>
                    <a:pt x="5534" y="109432"/>
                  </a:lnTo>
                  <a:lnTo>
                    <a:pt x="18794" y="130130"/>
                  </a:lnTo>
                  <a:lnTo>
                    <a:pt x="39167" y="146227"/>
                  </a:lnTo>
                  <a:lnTo>
                    <a:pt x="66039" y="156895"/>
                  </a:lnTo>
                  <a:lnTo>
                    <a:pt x="75438" y="159308"/>
                  </a:lnTo>
                  <a:lnTo>
                    <a:pt x="78460" y="162966"/>
                  </a:lnTo>
                  <a:lnTo>
                    <a:pt x="77901" y="530072"/>
                  </a:lnTo>
                  <a:lnTo>
                    <a:pt x="80949" y="533234"/>
                  </a:lnTo>
                  <a:lnTo>
                    <a:pt x="560997" y="533209"/>
                  </a:lnTo>
                  <a:lnTo>
                    <a:pt x="564591" y="530821"/>
                  </a:lnTo>
                  <a:lnTo>
                    <a:pt x="564248" y="183146"/>
                  </a:lnTo>
                  <a:lnTo>
                    <a:pt x="564596" y="170351"/>
                  </a:lnTo>
                  <a:lnTo>
                    <a:pt x="566980" y="163156"/>
                  </a:lnTo>
                  <a:lnTo>
                    <a:pt x="573404" y="158829"/>
                  </a:lnTo>
                  <a:lnTo>
                    <a:pt x="585876" y="154635"/>
                  </a:lnTo>
                  <a:lnTo>
                    <a:pt x="606086" y="145753"/>
                  </a:lnTo>
                  <a:lnTo>
                    <a:pt x="622230" y="132927"/>
                  </a:lnTo>
                  <a:lnTo>
                    <a:pt x="634010" y="116173"/>
                  </a:lnTo>
                  <a:lnTo>
                    <a:pt x="641134" y="95504"/>
                  </a:lnTo>
                  <a:lnTo>
                    <a:pt x="642952" y="73065"/>
                  </a:lnTo>
                  <a:lnTo>
                    <a:pt x="638786" y="52462"/>
                  </a:lnTo>
                  <a:lnTo>
                    <a:pt x="612940" y="17449"/>
                  </a:lnTo>
                  <a:lnTo>
                    <a:pt x="571872" y="867"/>
                  </a:lnTo>
                  <a:lnTo>
                    <a:pt x="556729" y="12"/>
                  </a:lnTo>
                  <a:close/>
                </a:path>
              </a:pathLst>
            </a:custGeom>
            <a:solidFill>
              <a:srgbClr val="C59B7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xfrm>
            <a:off x="8868850" y="7294421"/>
            <a:ext cx="59055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spcBef>
                <a:spcPts val="60"/>
              </a:spcBef>
            </a:pPr>
            <a:r>
              <a:rPr lang="en-US" spc="-20"/>
              <a:t>Специальная </a:t>
            </a:r>
            <a:r>
              <a:rPr lang="en-US" spc="-10"/>
              <a:t>Олимпиада</a:t>
            </a:r>
          </a:p>
          <a:p>
            <a:pPr marL="201295"/>
            <a:r>
              <a:rPr lang="en-US" spc="-20"/>
              <a:t>Руководство </a:t>
            </a:r>
            <a:r>
              <a:rPr lang="en-US" spc="-40"/>
              <a:t>FIT </a:t>
            </a:r>
            <a:r>
              <a:rPr lang="en-US"/>
              <a:t>5</a:t>
            </a:r>
            <a:endParaRPr spc="-18" dirty="0"/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xfrm>
            <a:off x="9503409" y="7349995"/>
            <a:ext cx="19621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pc="-25" smtClean="0"/>
              <a:t>15</a:t>
            </a:fld>
            <a:endParaRPr spc="-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tamin D">
            <a:extLst>
              <a:ext uri="{FF2B5EF4-FFF2-40B4-BE49-F238E27FC236}">
                <a16:creationId xmlns:a16="http://schemas.microsoft.com/office/drawing/2014/main" id="{AA3018CB-2309-C69A-38E5-556F5BF727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r="36279"/>
          <a:stretch/>
        </p:blipFill>
        <p:spPr bwMode="auto">
          <a:xfrm rot="10800000">
            <a:off x="3028949" y="10"/>
            <a:ext cx="6120019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Freeform: Shape 103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FC31A-ACEB-384F-52A8-A592AE27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53" y="2950387"/>
            <a:ext cx="2429599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Продукты, которые укрепляют твои кости и зубы.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99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3223149-E97C-6C10-9EED-1D4E60B66D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23216"/>
          <a:stretch/>
        </p:blipFill>
        <p:spPr bwMode="auto">
          <a:xfrm>
            <a:off x="3028949" y="10"/>
            <a:ext cx="6120019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CFC99-AD87-0650-3AEF-465DF341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7" y="2744849"/>
            <a:ext cx="283045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ru-RU" sz="3300" dirty="0">
                <a:solidFill>
                  <a:srgbClr val="FFFFFF"/>
                </a:solidFill>
              </a:rPr>
              <a:t>Употребление воды</a:t>
            </a:r>
            <a:r>
              <a:rPr lang="en-US" sz="3300" dirty="0">
                <a:solidFill>
                  <a:srgbClr val="FFFFFF"/>
                </a:solidFill>
              </a:rPr>
              <a:t> и </a:t>
            </a:r>
            <a:r>
              <a:rPr lang="en-US" sz="3300" dirty="0" err="1">
                <a:solidFill>
                  <a:srgbClr val="FFFFFF"/>
                </a:solidFill>
              </a:rPr>
              <a:t>твое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здоровье</a:t>
            </a:r>
            <a:endParaRPr lang="en-US" sz="3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2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8ED0-574B-843C-1CF7-7F8752BE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908"/>
            <a:ext cx="7886700" cy="1325563"/>
          </a:xfrm>
        </p:spPr>
        <p:txBody>
          <a:bodyPr/>
          <a:lstStyle/>
          <a:p>
            <a:r>
              <a:rPr lang="ru-RU" dirty="0"/>
              <a:t>Полезные</a:t>
            </a:r>
            <a:r>
              <a:rPr lang="en-US" dirty="0"/>
              <a:t> напитки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DA63BA-F20F-FAC2-CA60-93ABC7B2C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8996" y="1753783"/>
            <a:ext cx="2584579" cy="384080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F6BA24-6B63-CE34-0B15-0CBC426EE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75" y="1385597"/>
            <a:ext cx="4879911" cy="1951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F9B9BF-F289-D698-52C5-52059D4EF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462" y="3674186"/>
            <a:ext cx="3592512" cy="27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4DAF-31F4-122F-1E82-A526D3FA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EF243-19D2-02A4-ABB0-DC40EF57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75CE9-E3BD-1FB5-521E-A72A53DC5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94"/>
            <a:ext cx="9144000" cy="684081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5A727AB-7DAE-3DB6-698C-5FF0BA9D55CF}"/>
              </a:ext>
            </a:extLst>
          </p:cNvPr>
          <p:cNvSpPr/>
          <p:nvPr/>
        </p:nvSpPr>
        <p:spPr>
          <a:xfrm>
            <a:off x="1943100" y="171450"/>
            <a:ext cx="5443538" cy="981732"/>
          </a:xfrm>
          <a:prstGeom prst="roundRect">
            <a:avLst/>
          </a:prstGeom>
          <a:solidFill>
            <a:srgbClr val="FBB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Comic Sans MS" panose="030F0702030302020204" pitchFamily="66" charset="0"/>
              </a:rPr>
              <a:t>Содержание сахара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B46D313-8E83-66A0-7571-C782210D749A}"/>
              </a:ext>
            </a:extLst>
          </p:cNvPr>
          <p:cNvSpPr/>
          <p:nvPr/>
        </p:nvSpPr>
        <p:spPr>
          <a:xfrm>
            <a:off x="694690" y="3061358"/>
            <a:ext cx="1824990" cy="762001"/>
          </a:xfrm>
          <a:prstGeom prst="roundRect">
            <a:avLst/>
          </a:prstGeom>
          <a:solidFill>
            <a:srgbClr val="FBB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r>
              <a:rPr lang="ru-RU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65</a:t>
            </a:r>
          </a:p>
          <a:p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(16.3 чайные ложки)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00E96FA-BE08-F774-4BCA-EF212FEDC780}"/>
              </a:ext>
            </a:extLst>
          </p:cNvPr>
          <p:cNvSpPr/>
          <p:nvPr/>
        </p:nvSpPr>
        <p:spPr>
          <a:xfrm>
            <a:off x="1400810" y="3061358"/>
            <a:ext cx="890270" cy="436880"/>
          </a:xfrm>
          <a:prstGeom prst="roundRect">
            <a:avLst/>
          </a:prstGeom>
          <a:solidFill>
            <a:srgbClr val="FBB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ГРАММ </a:t>
            </a:r>
          </a:p>
          <a:p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САХАРА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79A1C13-94ED-815E-E618-AD92218BFCBC}"/>
              </a:ext>
            </a:extLst>
          </p:cNvPr>
          <p:cNvSpPr/>
          <p:nvPr/>
        </p:nvSpPr>
        <p:spPr>
          <a:xfrm>
            <a:off x="6804660" y="3047999"/>
            <a:ext cx="1824990" cy="762001"/>
          </a:xfrm>
          <a:prstGeom prst="roundRect">
            <a:avLst/>
          </a:prstGeom>
          <a:solidFill>
            <a:srgbClr val="FBB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r>
              <a:rPr lang="ru-RU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34</a:t>
            </a:r>
          </a:p>
          <a:p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(8.5 чайные ложки)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C8EEEC2-B494-9724-934D-7E3AA962041A}"/>
              </a:ext>
            </a:extLst>
          </p:cNvPr>
          <p:cNvSpPr/>
          <p:nvPr/>
        </p:nvSpPr>
        <p:spPr>
          <a:xfrm>
            <a:off x="7551420" y="3055802"/>
            <a:ext cx="890270" cy="436880"/>
          </a:xfrm>
          <a:prstGeom prst="roundRect">
            <a:avLst/>
          </a:prstGeom>
          <a:solidFill>
            <a:srgbClr val="FBB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ГРАММ </a:t>
            </a:r>
          </a:p>
          <a:p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САХАРА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58B62C9-5239-E11C-97FA-D13521692056}"/>
              </a:ext>
            </a:extLst>
          </p:cNvPr>
          <p:cNvSpPr/>
          <p:nvPr/>
        </p:nvSpPr>
        <p:spPr>
          <a:xfrm>
            <a:off x="2598420" y="6055994"/>
            <a:ext cx="1973580" cy="436880"/>
          </a:xfrm>
          <a:prstGeom prst="roundRect">
            <a:avLst/>
          </a:prstGeom>
          <a:solidFill>
            <a:srgbClr val="FBB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Сладкая газировка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7E6A1F4-0237-6F94-CB43-DA9C4F83A319}"/>
              </a:ext>
            </a:extLst>
          </p:cNvPr>
          <p:cNvSpPr/>
          <p:nvPr/>
        </p:nvSpPr>
        <p:spPr>
          <a:xfrm>
            <a:off x="4664869" y="6054088"/>
            <a:ext cx="1973580" cy="436880"/>
          </a:xfrm>
          <a:prstGeom prst="roundRect">
            <a:avLst/>
          </a:prstGeom>
          <a:solidFill>
            <a:srgbClr val="FBB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Спортивные напитки</a:t>
            </a:r>
          </a:p>
        </p:txBody>
      </p:sp>
    </p:spTree>
    <p:extLst>
      <p:ext uri="{BB962C8B-B14F-4D97-AF65-F5344CB8AC3E}">
        <p14:creationId xmlns:p14="http://schemas.microsoft.com/office/powerpoint/2010/main" val="109391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Vegetables and fruits in a row">
            <a:extLst>
              <a:ext uri="{FF2B5EF4-FFF2-40B4-BE49-F238E27FC236}">
                <a16:creationId xmlns:a16="http://schemas.microsoft.com/office/drawing/2014/main" id="{D15021A1-73AF-C673-9601-25E73580F5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C95203-91E4-6799-34CA-AC67D7BAF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П</a:t>
            </a:r>
            <a:r>
              <a:rPr lang="en-US" dirty="0" err="1">
                <a:solidFill>
                  <a:srgbClr val="FFFFFF"/>
                </a:solidFill>
              </a:rPr>
              <a:t>итание</a:t>
            </a:r>
            <a:r>
              <a:rPr lang="en-US" dirty="0">
                <a:solidFill>
                  <a:srgbClr val="FFFFFF"/>
                </a:solidFill>
              </a:rPr>
              <a:t> и </a:t>
            </a:r>
            <a:r>
              <a:rPr lang="ru-RU" dirty="0">
                <a:solidFill>
                  <a:srgbClr val="FFFFFF"/>
                </a:solidFill>
              </a:rPr>
              <a:t>употребление воды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для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атлетов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3957F-2F32-A5EE-9712-4FDE7BA81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Правильное </a:t>
            </a:r>
            <a:r>
              <a:rPr lang="en-US" sz="2200" b="1" spc="-10" dirty="0">
                <a:solidFill>
                  <a:srgbClr val="FFFFFF"/>
                </a:solidFill>
                <a:latin typeface="Arial"/>
                <a:cs typeface="Arial"/>
              </a:rPr>
              <a:t>питание </a:t>
            </a:r>
            <a:r>
              <a:rPr lang="en-US" sz="2200" b="1" spc="-55" dirty="0">
                <a:solidFill>
                  <a:srgbClr val="FFFFFF"/>
                </a:solidFill>
                <a:latin typeface="Arial"/>
                <a:cs typeface="Arial"/>
              </a:rPr>
              <a:t>очень 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важно </a:t>
            </a:r>
            <a:r>
              <a:rPr lang="en-US" sz="2200" b="1" spc="55" dirty="0" err="1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lang="en-US" sz="22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200" b="1" spc="-10" dirty="0">
                <a:solidFill>
                  <a:srgbClr val="FFFFFF"/>
                </a:solidFill>
                <a:latin typeface="Arial"/>
                <a:cs typeface="Arial"/>
              </a:rPr>
              <a:t>вашего</a:t>
            </a:r>
            <a:r>
              <a:rPr lang="en-US"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здоровья </a:t>
            </a:r>
            <a:r>
              <a:rPr lang="en-US" sz="2200" b="1" spc="-2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lang="en-US" sz="2200" b="1" spc="-10" dirty="0">
                <a:solidFill>
                  <a:srgbClr val="FFFFFF"/>
                </a:solidFill>
                <a:latin typeface="Arial"/>
                <a:cs typeface="Arial"/>
              </a:rPr>
              <a:t>спортивных результатов. </a:t>
            </a:r>
            <a:r>
              <a:rPr lang="en-US"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Питаться </a:t>
            </a:r>
            <a:r>
              <a:rPr lang="en-US" sz="2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правильно </a:t>
            </a:r>
            <a:r>
              <a:rPr lang="en-US"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 </a:t>
            </a:r>
            <a:r>
              <a:rPr lang="en-US"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 </a:t>
            </a:r>
            <a:r>
              <a:rPr lang="en-US" sz="2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легко</a:t>
            </a:r>
            <a:r>
              <a:rPr lang="en-US"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, потому </a:t>
            </a:r>
            <a:r>
              <a:rPr lang="en-US" sz="2200" spc="-1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lang="en-US"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есть</a:t>
            </a:r>
            <a:r>
              <a:rPr lang="en-US"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мно</a:t>
            </a:r>
            <a:r>
              <a:rPr lang="ru-RU"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</a:t>
            </a:r>
            <a:r>
              <a:rPr lang="en-US"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вкусных</a:t>
            </a:r>
            <a:r>
              <a:rPr lang="en-US"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полезных</a:t>
            </a:r>
            <a:r>
              <a:rPr lang="en-US"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блюд</a:t>
            </a:r>
            <a:r>
              <a:rPr lang="en-US"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lang="en-US" sz="220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83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6AD393-2E2C-9DEF-275B-6C9258E0C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29113"/>
            <a:ext cx="7687722" cy="786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E90B0-4648-35C8-F9C9-7A72201B7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393249"/>
            <a:ext cx="2986008" cy="3435638"/>
          </a:xfrm>
          <a:prstGeom prst="rect">
            <a:avLst/>
          </a:prstGeom>
        </p:spPr>
      </p:pic>
      <p:sp>
        <p:nvSpPr>
          <p:cNvPr id="7" name="object 14">
            <a:extLst>
              <a:ext uri="{FF2B5EF4-FFF2-40B4-BE49-F238E27FC236}">
                <a16:creationId xmlns:a16="http://schemas.microsoft.com/office/drawing/2014/main" id="{787922C5-3C37-7150-C3B8-6D2DE01D4D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83614" y="1926397"/>
            <a:ext cx="3376807" cy="168786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0" algn="r">
              <a:lnSpc>
                <a:spcPct val="108700"/>
              </a:lnSpc>
              <a:spcBef>
                <a:spcPts val="88"/>
              </a:spcBef>
              <a:buNone/>
            </a:pPr>
            <a:r>
              <a:rPr sz="2030" b="1" spc="-9" dirty="0" err="1">
                <a:solidFill>
                  <a:srgbClr val="00AEEF"/>
                </a:solidFill>
                <a:latin typeface="Arial"/>
                <a:cs typeface="Arial"/>
              </a:rPr>
              <a:t>Знае</a:t>
            </a:r>
            <a:r>
              <a:rPr lang="ru-RU" sz="2030" b="1" spc="-9" dirty="0">
                <a:solidFill>
                  <a:srgbClr val="00AEEF"/>
                </a:solidFill>
                <a:latin typeface="Arial"/>
                <a:cs typeface="Arial"/>
              </a:rPr>
              <a:t>те</a:t>
            </a:r>
            <a:r>
              <a:rPr sz="2030" b="1" spc="-9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2030" b="1" dirty="0" err="1">
                <a:solidFill>
                  <a:srgbClr val="00AEEF"/>
                </a:solidFill>
                <a:latin typeface="Arial"/>
                <a:cs typeface="Arial"/>
              </a:rPr>
              <a:t>ли</a:t>
            </a:r>
            <a:r>
              <a:rPr sz="2030" b="1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lang="ru-RU" sz="2030" b="1" spc="-40" dirty="0">
                <a:solidFill>
                  <a:srgbClr val="00AEEF"/>
                </a:solidFill>
                <a:latin typeface="Arial"/>
                <a:cs typeface="Arial"/>
              </a:rPr>
              <a:t>в</a:t>
            </a:r>
            <a:r>
              <a:rPr sz="2030" b="1" spc="-40" dirty="0">
                <a:solidFill>
                  <a:srgbClr val="00AEEF"/>
                </a:solidFill>
                <a:latin typeface="Arial"/>
                <a:cs typeface="Arial"/>
              </a:rPr>
              <a:t>ы</a:t>
            </a:r>
            <a:r>
              <a:rPr sz="2030" b="1" spc="75" dirty="0">
                <a:solidFill>
                  <a:srgbClr val="00AEEF"/>
                </a:solidFill>
                <a:latin typeface="Arial"/>
                <a:cs typeface="Arial"/>
              </a:rPr>
              <a:t>, что </a:t>
            </a:r>
            <a:r>
              <a:rPr sz="2030" b="1" dirty="0">
                <a:solidFill>
                  <a:srgbClr val="00AEEF"/>
                </a:solidFill>
                <a:latin typeface="Arial"/>
                <a:cs typeface="Arial"/>
              </a:rPr>
              <a:t>обезвоживание </a:t>
            </a:r>
            <a:r>
              <a:rPr sz="2030" b="1" spc="84" dirty="0">
                <a:solidFill>
                  <a:srgbClr val="00AEEF"/>
                </a:solidFill>
                <a:latin typeface="Arial"/>
                <a:cs typeface="Arial"/>
              </a:rPr>
              <a:t>на </a:t>
            </a:r>
            <a:r>
              <a:rPr sz="2030" b="1" spc="-22" dirty="0">
                <a:solidFill>
                  <a:srgbClr val="00AEEF"/>
                </a:solidFill>
                <a:latin typeface="Arial"/>
                <a:cs typeface="Arial"/>
              </a:rPr>
              <a:t>1-2% </a:t>
            </a:r>
            <a:r>
              <a:rPr sz="2030" b="1" spc="84" dirty="0">
                <a:solidFill>
                  <a:srgbClr val="00AEEF"/>
                </a:solidFill>
                <a:latin typeface="Arial"/>
                <a:cs typeface="Arial"/>
              </a:rPr>
              <a:t>от </a:t>
            </a:r>
            <a:r>
              <a:rPr sz="2030" b="1" spc="-9" dirty="0">
                <a:solidFill>
                  <a:srgbClr val="00AEEF"/>
                </a:solidFill>
                <a:latin typeface="Arial"/>
                <a:cs typeface="Arial"/>
              </a:rPr>
              <a:t>массы </a:t>
            </a:r>
            <a:r>
              <a:rPr sz="2030" b="1" spc="-18" dirty="0" err="1">
                <a:solidFill>
                  <a:srgbClr val="00AEEF"/>
                </a:solidFill>
                <a:latin typeface="Arial"/>
                <a:cs typeface="Arial"/>
              </a:rPr>
              <a:t>тела</a:t>
            </a:r>
            <a:r>
              <a:rPr sz="2030" b="1" spc="-18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2030" b="1" spc="-88" dirty="0" err="1">
                <a:solidFill>
                  <a:srgbClr val="00AEEF"/>
                </a:solidFill>
                <a:latin typeface="Arial"/>
                <a:cs typeface="Arial"/>
              </a:rPr>
              <a:t>может</a:t>
            </a:r>
            <a:r>
              <a:rPr lang="ru-RU" sz="2030" b="1" spc="-88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2030" b="1" spc="-9" dirty="0" err="1">
                <a:solidFill>
                  <a:srgbClr val="00AEEF"/>
                </a:solidFill>
                <a:latin typeface="Arial"/>
                <a:cs typeface="Arial"/>
              </a:rPr>
              <a:t>снизить</a:t>
            </a:r>
            <a:r>
              <a:rPr sz="2030" b="1" spc="-9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lang="ru-RU" sz="2030" b="1" spc="-18" dirty="0">
                <a:solidFill>
                  <a:srgbClr val="00AEEF"/>
                </a:solidFill>
                <a:latin typeface="Arial"/>
                <a:cs typeface="Arial"/>
              </a:rPr>
              <a:t>ваши</a:t>
            </a:r>
            <a:r>
              <a:rPr sz="2030" b="1" spc="-18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2030" b="1" spc="-9" dirty="0">
                <a:solidFill>
                  <a:srgbClr val="00AEEF"/>
                </a:solidFill>
                <a:latin typeface="Arial"/>
                <a:cs typeface="Arial"/>
              </a:rPr>
              <a:t>спортивные </a:t>
            </a:r>
            <a:r>
              <a:rPr sz="2030" b="1" spc="-22" dirty="0">
                <a:solidFill>
                  <a:srgbClr val="00AEEF"/>
                </a:solidFill>
                <a:latin typeface="Arial"/>
                <a:cs typeface="Arial"/>
              </a:rPr>
              <a:t>результаты?</a:t>
            </a:r>
            <a:endParaRPr sz="2030" dirty="0">
              <a:latin typeface="Arial"/>
              <a:cs typeface="Arial"/>
            </a:endParaRPr>
          </a:p>
        </p:txBody>
      </p:sp>
      <p:sp>
        <p:nvSpPr>
          <p:cNvPr id="8" name="object 27">
            <a:extLst>
              <a:ext uri="{FF2B5EF4-FFF2-40B4-BE49-F238E27FC236}">
                <a16:creationId xmlns:a16="http://schemas.microsoft.com/office/drawing/2014/main" id="{1230DCE2-8F3F-C600-688C-CD45563DA286}"/>
              </a:ext>
            </a:extLst>
          </p:cNvPr>
          <p:cNvSpPr/>
          <p:nvPr/>
        </p:nvSpPr>
        <p:spPr>
          <a:xfrm>
            <a:off x="7160421" y="1690984"/>
            <a:ext cx="1170454" cy="1924050"/>
          </a:xfrm>
          <a:custGeom>
            <a:avLst/>
            <a:gdLst/>
            <a:ahLst/>
            <a:cxnLst/>
            <a:rect l="l" t="t" r="r" b="b"/>
            <a:pathLst>
              <a:path w="1326515" h="2180590">
                <a:moveTo>
                  <a:pt x="661338" y="0"/>
                </a:moveTo>
                <a:lnTo>
                  <a:pt x="659775" y="3594"/>
                </a:lnTo>
                <a:lnTo>
                  <a:pt x="659115" y="5664"/>
                </a:lnTo>
                <a:lnTo>
                  <a:pt x="501741" y="271203"/>
                </a:lnTo>
                <a:lnTo>
                  <a:pt x="450376" y="359667"/>
                </a:lnTo>
                <a:lnTo>
                  <a:pt x="425032" y="404144"/>
                </a:lnTo>
                <a:lnTo>
                  <a:pt x="399973" y="448826"/>
                </a:lnTo>
                <a:lnTo>
                  <a:pt x="375243" y="493747"/>
                </a:lnTo>
                <a:lnTo>
                  <a:pt x="350886" y="538937"/>
                </a:lnTo>
                <a:lnTo>
                  <a:pt x="326947" y="584428"/>
                </a:lnTo>
                <a:lnTo>
                  <a:pt x="259847" y="713929"/>
                </a:lnTo>
                <a:lnTo>
                  <a:pt x="193334" y="843819"/>
                </a:lnTo>
                <a:lnTo>
                  <a:pt x="149557" y="930767"/>
                </a:lnTo>
                <a:lnTo>
                  <a:pt x="106398" y="1018095"/>
                </a:lnTo>
                <a:lnTo>
                  <a:pt x="84840" y="1064252"/>
                </a:lnTo>
                <a:lnTo>
                  <a:pt x="65080" y="1111345"/>
                </a:lnTo>
                <a:lnTo>
                  <a:pt x="47453" y="1159425"/>
                </a:lnTo>
                <a:lnTo>
                  <a:pt x="32295" y="1208546"/>
                </a:lnTo>
                <a:lnTo>
                  <a:pt x="19942" y="1258760"/>
                </a:lnTo>
                <a:lnTo>
                  <a:pt x="10729" y="1310119"/>
                </a:lnTo>
                <a:lnTo>
                  <a:pt x="4556" y="1361140"/>
                </a:lnTo>
                <a:lnTo>
                  <a:pt x="966" y="1411358"/>
                </a:lnTo>
                <a:lnTo>
                  <a:pt x="0" y="1460752"/>
                </a:lnTo>
                <a:lnTo>
                  <a:pt x="1695" y="1509302"/>
                </a:lnTo>
                <a:lnTo>
                  <a:pt x="6093" y="1556985"/>
                </a:lnTo>
                <a:lnTo>
                  <a:pt x="13234" y="1603781"/>
                </a:lnTo>
                <a:lnTo>
                  <a:pt x="23156" y="1649669"/>
                </a:lnTo>
                <a:lnTo>
                  <a:pt x="35900" y="1694629"/>
                </a:lnTo>
                <a:lnTo>
                  <a:pt x="51506" y="1738639"/>
                </a:lnTo>
                <a:lnTo>
                  <a:pt x="70013" y="1781678"/>
                </a:lnTo>
                <a:lnTo>
                  <a:pt x="91461" y="1823725"/>
                </a:lnTo>
                <a:lnTo>
                  <a:pt x="115889" y="1864760"/>
                </a:lnTo>
                <a:lnTo>
                  <a:pt x="143338" y="1904762"/>
                </a:lnTo>
                <a:lnTo>
                  <a:pt x="173848" y="1943709"/>
                </a:lnTo>
                <a:lnTo>
                  <a:pt x="210418" y="1984262"/>
                </a:lnTo>
                <a:lnTo>
                  <a:pt x="248923" y="2020719"/>
                </a:lnTo>
                <a:lnTo>
                  <a:pt x="289299" y="2053202"/>
                </a:lnTo>
                <a:lnTo>
                  <a:pt x="331481" y="2081834"/>
                </a:lnTo>
                <a:lnTo>
                  <a:pt x="375405" y="2106737"/>
                </a:lnTo>
                <a:lnTo>
                  <a:pt x="421008" y="2128035"/>
                </a:lnTo>
                <a:lnTo>
                  <a:pt x="468225" y="2145850"/>
                </a:lnTo>
                <a:lnTo>
                  <a:pt x="516991" y="2160305"/>
                </a:lnTo>
                <a:lnTo>
                  <a:pt x="567243" y="2171522"/>
                </a:lnTo>
                <a:lnTo>
                  <a:pt x="610434" y="2177682"/>
                </a:lnTo>
                <a:lnTo>
                  <a:pt x="654405" y="2180066"/>
                </a:lnTo>
                <a:lnTo>
                  <a:pt x="698900" y="2178763"/>
                </a:lnTo>
                <a:lnTo>
                  <a:pt x="743660" y="2173859"/>
                </a:lnTo>
                <a:lnTo>
                  <a:pt x="788429" y="2165442"/>
                </a:lnTo>
                <a:lnTo>
                  <a:pt x="832950" y="2153600"/>
                </a:lnTo>
                <a:lnTo>
                  <a:pt x="876965" y="2138420"/>
                </a:lnTo>
                <a:lnTo>
                  <a:pt x="920217" y="2119990"/>
                </a:lnTo>
                <a:lnTo>
                  <a:pt x="962450" y="2098398"/>
                </a:lnTo>
                <a:lnTo>
                  <a:pt x="1003405" y="2073730"/>
                </a:lnTo>
                <a:lnTo>
                  <a:pt x="1042825" y="2046076"/>
                </a:lnTo>
                <a:lnTo>
                  <a:pt x="1080454" y="2015522"/>
                </a:lnTo>
                <a:lnTo>
                  <a:pt x="1116034" y="1982156"/>
                </a:lnTo>
                <a:lnTo>
                  <a:pt x="1149307" y="1946065"/>
                </a:lnTo>
                <a:lnTo>
                  <a:pt x="1180018" y="1907338"/>
                </a:lnTo>
                <a:lnTo>
                  <a:pt x="1207907" y="1866061"/>
                </a:lnTo>
                <a:lnTo>
                  <a:pt x="1233404" y="1821858"/>
                </a:lnTo>
                <a:lnTo>
                  <a:pt x="1255798" y="1776364"/>
                </a:lnTo>
                <a:lnTo>
                  <a:pt x="1275061" y="1729561"/>
                </a:lnTo>
                <a:lnTo>
                  <a:pt x="1291168" y="1681432"/>
                </a:lnTo>
                <a:lnTo>
                  <a:pt x="1304093" y="1631958"/>
                </a:lnTo>
                <a:lnTo>
                  <a:pt x="1313809" y="1581120"/>
                </a:lnTo>
                <a:lnTo>
                  <a:pt x="1320290" y="1528902"/>
                </a:lnTo>
                <a:lnTo>
                  <a:pt x="1326157" y="1470482"/>
                </a:lnTo>
                <a:lnTo>
                  <a:pt x="1326157" y="1425244"/>
                </a:lnTo>
                <a:lnTo>
                  <a:pt x="1321471" y="1374648"/>
                </a:lnTo>
                <a:lnTo>
                  <a:pt x="1316299" y="1326394"/>
                </a:lnTo>
                <a:lnTo>
                  <a:pt x="1308350" y="1279137"/>
                </a:lnTo>
                <a:lnTo>
                  <a:pt x="1297861" y="1232810"/>
                </a:lnTo>
                <a:lnTo>
                  <a:pt x="1285068" y="1187348"/>
                </a:lnTo>
                <a:lnTo>
                  <a:pt x="1270206" y="1142686"/>
                </a:lnTo>
                <a:lnTo>
                  <a:pt x="1253511" y="1098759"/>
                </a:lnTo>
                <a:lnTo>
                  <a:pt x="1235219" y="1055502"/>
                </a:lnTo>
                <a:lnTo>
                  <a:pt x="1215566" y="1012850"/>
                </a:lnTo>
                <a:lnTo>
                  <a:pt x="1193342" y="966667"/>
                </a:lnTo>
                <a:lnTo>
                  <a:pt x="1170894" y="920636"/>
                </a:lnTo>
                <a:lnTo>
                  <a:pt x="1148223" y="874755"/>
                </a:lnTo>
                <a:lnTo>
                  <a:pt x="1125333" y="829024"/>
                </a:lnTo>
                <a:lnTo>
                  <a:pt x="1102225" y="783441"/>
                </a:lnTo>
                <a:lnTo>
                  <a:pt x="1078900" y="738005"/>
                </a:lnTo>
                <a:lnTo>
                  <a:pt x="1055361" y="692715"/>
                </a:lnTo>
                <a:lnTo>
                  <a:pt x="1007647" y="602569"/>
                </a:lnTo>
                <a:lnTo>
                  <a:pt x="959099" y="512994"/>
                </a:lnTo>
                <a:lnTo>
                  <a:pt x="909731" y="423980"/>
                </a:lnTo>
                <a:lnTo>
                  <a:pt x="859560" y="335519"/>
                </a:lnTo>
                <a:lnTo>
                  <a:pt x="808601" y="247601"/>
                </a:lnTo>
                <a:lnTo>
                  <a:pt x="756869" y="160219"/>
                </a:lnTo>
                <a:lnTo>
                  <a:pt x="713678" y="88336"/>
                </a:lnTo>
                <a:lnTo>
                  <a:pt x="661338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2C50FA7-22BD-4EDB-6E74-8CBC37EE2A67}"/>
              </a:ext>
            </a:extLst>
          </p:cNvPr>
          <p:cNvSpPr txBox="1">
            <a:spLocks/>
          </p:cNvSpPr>
          <p:nvPr/>
        </p:nvSpPr>
        <p:spPr>
          <a:xfrm>
            <a:off x="628650" y="225882"/>
            <a:ext cx="6958853" cy="692399"/>
          </a:xfrm>
          <a:prstGeom prst="rect">
            <a:avLst/>
          </a:prstGeom>
        </p:spPr>
        <p:txBody>
          <a:bodyPr vert="horz" wrap="square" lIns="0" tIns="12093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386">
              <a:lnSpc>
                <a:spcPct val="100000"/>
              </a:lnSpc>
              <a:spcBef>
                <a:spcPts val="88"/>
              </a:spcBef>
            </a:pPr>
            <a:r>
              <a:rPr lang="en-US" sz="3706" spc="-146" dirty="0"/>
              <a:t>Признаки </a:t>
            </a:r>
            <a:r>
              <a:rPr lang="en-US" sz="3706" spc="-9" dirty="0"/>
              <a:t>обезвоживания</a:t>
            </a:r>
            <a:endParaRPr lang="en-US" sz="3706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59A85F-4723-D988-1789-EFAE0030F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610" y="4269688"/>
            <a:ext cx="3376807" cy="2289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470320-BF6C-DC1F-D0D1-2F0C41F362AB}"/>
              </a:ext>
            </a:extLst>
          </p:cNvPr>
          <p:cNvSpPr txBox="1"/>
          <p:nvPr/>
        </p:nvSpPr>
        <p:spPr>
          <a:xfrm>
            <a:off x="5206482" y="3770608"/>
            <a:ext cx="2509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Диагностика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обезвоживания</a:t>
            </a:r>
            <a:endParaRPr lang="en-US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9B2364-3BE2-0F0F-DC77-C8C0F9F0AAB4}"/>
              </a:ext>
            </a:extLst>
          </p:cNvPr>
          <p:cNvSpPr/>
          <p:nvPr/>
        </p:nvSpPr>
        <p:spPr>
          <a:xfrm>
            <a:off x="717629" y="1029113"/>
            <a:ext cx="7488821" cy="692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Вода помогает поддерживать нормальную работу организма. Вы теряете воду, когда ходите в туалет, потеете, занимаетесь спортом или даже дышите. Если вы потеряете много воды, не выпивая больше, ваш организм не будет работать также хорошо. Это и есть обезвоживание.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AF4DB3-5F94-DBFB-5F3D-7CB2FAF75A14}"/>
              </a:ext>
            </a:extLst>
          </p:cNvPr>
          <p:cNvSpPr/>
          <p:nvPr/>
        </p:nvSpPr>
        <p:spPr>
          <a:xfrm>
            <a:off x="1055241" y="3002504"/>
            <a:ext cx="2559413" cy="227579"/>
          </a:xfrm>
          <a:prstGeom prst="rect">
            <a:avLst/>
          </a:prstGeom>
          <a:solidFill>
            <a:srgbClr val="D1EE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 чувствуете жажду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92F8E2-F384-7206-40D9-9087DE2AF6EE}"/>
              </a:ext>
            </a:extLst>
          </p:cNvPr>
          <p:cNvSpPr/>
          <p:nvPr/>
        </p:nvSpPr>
        <p:spPr>
          <a:xfrm>
            <a:off x="1055242" y="3580188"/>
            <a:ext cx="2559414" cy="304703"/>
          </a:xfrm>
          <a:prstGeom prst="rect">
            <a:avLst/>
          </a:prstGeom>
          <a:solidFill>
            <a:srgbClr val="D1EE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 устали или чувствуете вялость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8187D5-62A7-88DA-2B08-9448573C2302}"/>
              </a:ext>
            </a:extLst>
          </p:cNvPr>
          <p:cNvSpPr/>
          <p:nvPr/>
        </p:nvSpPr>
        <p:spPr>
          <a:xfrm>
            <a:off x="1055241" y="4157872"/>
            <a:ext cx="2559415" cy="304703"/>
          </a:xfrm>
          <a:prstGeom prst="rect">
            <a:avLst/>
          </a:prstGeom>
          <a:solidFill>
            <a:srgbClr val="D1EE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 вас болит голова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70B9957-8F7A-FB67-CDE9-F1B25E6A265F}"/>
              </a:ext>
            </a:extLst>
          </p:cNvPr>
          <p:cNvSpPr/>
          <p:nvPr/>
        </p:nvSpPr>
        <p:spPr>
          <a:xfrm>
            <a:off x="1055242" y="4705051"/>
            <a:ext cx="2559416" cy="304703"/>
          </a:xfrm>
          <a:prstGeom prst="rect">
            <a:avLst/>
          </a:prstGeom>
          <a:solidFill>
            <a:srgbClr val="D1EE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 вас пересохло во рту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491A33-D128-6C7B-18AF-E9BFFF0E751C}"/>
              </a:ext>
            </a:extLst>
          </p:cNvPr>
          <p:cNvSpPr/>
          <p:nvPr/>
        </p:nvSpPr>
        <p:spPr>
          <a:xfrm>
            <a:off x="1055241" y="5112605"/>
            <a:ext cx="2559416" cy="566731"/>
          </a:xfrm>
          <a:prstGeom prst="rect">
            <a:avLst/>
          </a:prstGeom>
          <a:solidFill>
            <a:srgbClr val="D1EE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Ваша моча темно-желтая или коричневая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DD04AF-A368-5EB6-C987-7B7D2BDE04A0}"/>
              </a:ext>
            </a:extLst>
          </p:cNvPr>
          <p:cNvSpPr/>
          <p:nvPr/>
        </p:nvSpPr>
        <p:spPr>
          <a:xfrm>
            <a:off x="6028013" y="4930140"/>
            <a:ext cx="1660567" cy="336341"/>
          </a:xfrm>
          <a:prstGeom prst="rect">
            <a:avLst/>
          </a:prstGeom>
          <a:solidFill>
            <a:srgbClr val="E9F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Неплохой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2209730-9A66-05B0-666C-A95512D334DF}"/>
              </a:ext>
            </a:extLst>
          </p:cNvPr>
          <p:cNvSpPr/>
          <p:nvPr/>
        </p:nvSpPr>
        <p:spPr>
          <a:xfrm>
            <a:off x="6028012" y="4276905"/>
            <a:ext cx="1660567" cy="336341"/>
          </a:xfrm>
          <a:prstGeom prst="rect">
            <a:avLst/>
          </a:prstGeom>
          <a:solidFill>
            <a:srgbClr val="E9F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Хорошо</a:t>
            </a:r>
            <a:endParaRPr lang="ru-RU" sz="1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10D6BFD-6E2E-A17D-E5A9-65B26A2F813B}"/>
              </a:ext>
            </a:extLst>
          </p:cNvPr>
          <p:cNvSpPr/>
          <p:nvPr/>
        </p:nvSpPr>
        <p:spPr>
          <a:xfrm>
            <a:off x="6028011" y="4610178"/>
            <a:ext cx="1660567" cy="336341"/>
          </a:xfrm>
          <a:prstGeom prst="rect">
            <a:avLst/>
          </a:prstGeom>
          <a:solidFill>
            <a:srgbClr val="E9F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Хорошо</a:t>
            </a:r>
            <a:endParaRPr lang="ru-RU" sz="1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7D4B9D1-299E-962A-546F-DDC540A17890}"/>
              </a:ext>
            </a:extLst>
          </p:cNvPr>
          <p:cNvSpPr/>
          <p:nvPr/>
        </p:nvSpPr>
        <p:spPr>
          <a:xfrm>
            <a:off x="6028010" y="5246337"/>
            <a:ext cx="1660567" cy="336341"/>
          </a:xfrm>
          <a:prstGeom prst="rect">
            <a:avLst/>
          </a:prstGeom>
          <a:solidFill>
            <a:srgbClr val="E9F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Обезвоживание</a:t>
            </a:r>
            <a:endParaRPr lang="ru-RU" sz="1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922E68A-94B5-1D18-B415-DE5E2F1D9E56}"/>
              </a:ext>
            </a:extLst>
          </p:cNvPr>
          <p:cNvSpPr/>
          <p:nvPr/>
        </p:nvSpPr>
        <p:spPr>
          <a:xfrm>
            <a:off x="6028010" y="5576563"/>
            <a:ext cx="1660567" cy="336341"/>
          </a:xfrm>
          <a:prstGeom prst="rect">
            <a:avLst/>
          </a:prstGeom>
          <a:solidFill>
            <a:srgbClr val="E9F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Обезвоживание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B5116D1-F6DC-F9FB-F32E-86DE71BC1450}"/>
              </a:ext>
            </a:extLst>
          </p:cNvPr>
          <p:cNvSpPr/>
          <p:nvPr/>
        </p:nvSpPr>
        <p:spPr>
          <a:xfrm>
            <a:off x="6028009" y="5918817"/>
            <a:ext cx="1660567" cy="336341"/>
          </a:xfrm>
          <a:prstGeom prst="rect">
            <a:avLst/>
          </a:prstGeom>
          <a:solidFill>
            <a:srgbClr val="E9F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Сильное обезвоживание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100AF76-A92C-AD3D-10DF-D0FF44CA95C3}"/>
              </a:ext>
            </a:extLst>
          </p:cNvPr>
          <p:cNvSpPr/>
          <p:nvPr/>
        </p:nvSpPr>
        <p:spPr>
          <a:xfrm>
            <a:off x="6028008" y="6225943"/>
            <a:ext cx="1660567" cy="336341"/>
          </a:xfrm>
          <a:prstGeom prst="rect">
            <a:avLst/>
          </a:prstGeom>
          <a:solidFill>
            <a:srgbClr val="E9F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Серьезное обезвоживание</a:t>
            </a:r>
          </a:p>
        </p:txBody>
      </p:sp>
    </p:spTree>
    <p:extLst>
      <p:ext uri="{BB962C8B-B14F-4D97-AF65-F5344CB8AC3E}">
        <p14:creationId xmlns:p14="http://schemas.microsoft.com/office/powerpoint/2010/main" val="183723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EDD44F-01CD-2C73-7821-EF3E57FE7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/>
        </p:blipFill>
        <p:spPr bwMode="auto">
          <a:xfrm>
            <a:off x="20" y="-3521"/>
            <a:ext cx="9143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B4B6-76E7-3D1C-5376-E8C0B779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96" y="4956314"/>
            <a:ext cx="8293608" cy="13064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Соблюдение</a:t>
            </a:r>
            <a:r>
              <a:rPr lang="en-US" dirty="0"/>
              <a:t> </a:t>
            </a:r>
            <a:r>
              <a:rPr lang="en-US" dirty="0" err="1"/>
              <a:t>рекомендаци</a:t>
            </a:r>
            <a:r>
              <a:rPr lang="ru-RU" dirty="0"/>
              <a:t>й</a:t>
            </a:r>
            <a:r>
              <a:rPr lang="en-US" dirty="0"/>
              <a:t> </a:t>
            </a:r>
            <a:r>
              <a:rPr lang="ru-RU" dirty="0" err="1"/>
              <a:t>МояТарелка</a:t>
            </a:r>
            <a:r>
              <a:rPr lang="en-US" dirty="0"/>
              <a:t> - это безопасный и вкусный способ здорового питания.  </a:t>
            </a:r>
            <a:r>
              <a:rPr lang="en-US" dirty="0" err="1"/>
              <a:t>Удачи</a:t>
            </a:r>
            <a:r>
              <a:rPr lang="en-US" dirty="0"/>
              <a:t> </a:t>
            </a:r>
            <a:r>
              <a:rPr lang="ru-RU" dirty="0"/>
              <a:t>вам</a:t>
            </a:r>
            <a:r>
              <a:rPr lang="en-US" dirty="0"/>
              <a:t> на твоем пути к правильному питанию. </a:t>
            </a:r>
          </a:p>
        </p:txBody>
      </p:sp>
    </p:spTree>
    <p:extLst>
      <p:ext uri="{BB962C8B-B14F-4D97-AF65-F5344CB8AC3E}">
        <p14:creationId xmlns:p14="http://schemas.microsoft.com/office/powerpoint/2010/main" val="265203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7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09B0A-582B-6F53-D692-1BEFC20B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440" y="618681"/>
            <a:ext cx="2575560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Спасибо </a:t>
            </a:r>
            <a:r>
              <a:rPr lang="en-US" sz="2800" dirty="0" err="1">
                <a:solidFill>
                  <a:schemeClr val="bg1"/>
                </a:solidFill>
              </a:rPr>
              <a:t>за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ваш</a:t>
            </a:r>
            <a:r>
              <a:rPr lang="en-US" sz="2800" dirty="0">
                <a:solidFill>
                  <a:schemeClr val="bg1"/>
                </a:solidFill>
              </a:rPr>
              <a:t> интерес к здоровому питанию и </a:t>
            </a:r>
            <a:r>
              <a:rPr lang="ru-RU" sz="2800" dirty="0">
                <a:solidFill>
                  <a:schemeClr val="bg1"/>
                </a:solidFill>
              </a:rPr>
              <a:t>употреблению воды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B12F1A-4122-8E30-3F23-773503F71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596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1180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7528-E15D-2046-4F2F-432AEE5E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Признание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4B91-0C36-5BE1-6D7A-FBCB5584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документ был разработан при финансировании из многих источников, в том числе в Соединенных Штатах за счет гранта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NU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000021 от Центров по контролю и профилактике заболеваний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CDC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Министерства здравоохранения и социальных служб США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HHS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при этом $18,1 млн (64%) были профинансированы из федеральных фондов США и $10,2 млн (36%) были поддержаны из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нефедеральных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источников.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содержание данного документа лежит исключительно на авторах и не обязательно отражает официальную точку зрения Центров по контролю и профилактике заболеваний или Министерства здравоохранения и социальных служб США.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6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EDD44F-01CD-2C73-7821-EF3E57FE7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/>
        </p:blipFill>
        <p:spPr bwMode="auto">
          <a:xfrm>
            <a:off x="20" y="-45562"/>
            <a:ext cx="9143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: Rounded Corners 2056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7036903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B4B6-76E7-3D1C-5376-E8C0B779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96" y="4956314"/>
            <a:ext cx="8293608" cy="1306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Следуя</a:t>
            </a:r>
            <a:r>
              <a:rPr lang="en-US" sz="3200" dirty="0"/>
              <a:t> </a:t>
            </a:r>
            <a:r>
              <a:rPr lang="ru-RU" sz="3200" dirty="0"/>
              <a:t>принципу </a:t>
            </a:r>
            <a:r>
              <a:rPr lang="ru-RU" sz="3200" dirty="0" err="1"/>
              <a:t>МояТарелка</a:t>
            </a:r>
            <a:r>
              <a:rPr lang="en-US" sz="3200" dirty="0"/>
              <a:t>, легко планировать здоровое питание и перекусы.</a:t>
            </a:r>
          </a:p>
        </p:txBody>
      </p:sp>
    </p:spTree>
    <p:extLst>
      <p:ext uri="{BB962C8B-B14F-4D97-AF65-F5344CB8AC3E}">
        <p14:creationId xmlns:p14="http://schemas.microsoft.com/office/powerpoint/2010/main" val="391582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4B4AD-C328-C5B5-9F38-228DA40B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90" y="1320222"/>
            <a:ext cx="3309016" cy="30307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ru-RU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МояТарелка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подходит для всех культур.  Вы просто выбираете полезные продукты по группам, показанным в круге.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08428142-0173-5564-2C3F-AA7CCDD95E0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6957" y="1052998"/>
            <a:ext cx="4844922" cy="49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4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18FAA-EED6-2DE0-F220-E00C1A02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42" y="948458"/>
            <a:ext cx="2686052" cy="532779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МояТарелка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здоровыми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продуктами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Сделай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так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чтобы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половина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продуктов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которые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ы е</a:t>
            </a:r>
            <a:r>
              <a:rPr lang="ru-RU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дите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состояла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из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фруктов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овощей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A763936-14DF-8D41-3EB7-D89F2B853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6821" y="1403533"/>
            <a:ext cx="5419311" cy="40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533" y="6387353"/>
            <a:ext cx="8334935" cy="11206"/>
            <a:chOff x="306070" y="7239000"/>
            <a:chExt cx="9446260" cy="12700"/>
          </a:xfrm>
        </p:grpSpPr>
        <p:sp>
          <p:nvSpPr>
            <p:cNvPr id="3" name="object 3"/>
            <p:cNvSpPr/>
            <p:nvPr/>
          </p:nvSpPr>
          <p:spPr>
            <a:xfrm>
              <a:off x="350459" y="7245350"/>
              <a:ext cx="9377045" cy="0"/>
            </a:xfrm>
            <a:custGeom>
              <a:avLst/>
              <a:gdLst/>
              <a:ahLst/>
              <a:cxnLst/>
              <a:rect l="l" t="t" r="r" b="b"/>
              <a:pathLst>
                <a:path w="9377045">
                  <a:moveTo>
                    <a:pt x="0" y="0"/>
                  </a:moveTo>
                  <a:lnTo>
                    <a:pt x="9376498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306070" y="7238999"/>
              <a:ext cx="9446260" cy="12700"/>
            </a:xfrm>
            <a:custGeom>
              <a:avLst/>
              <a:gdLst/>
              <a:ahLst/>
              <a:cxnLst/>
              <a:rect l="l" t="t" r="r" b="b"/>
              <a:pathLst>
                <a:path w="9446260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9446260" h="12700">
                  <a:moveTo>
                    <a:pt x="9446260" y="6350"/>
                  </a:moveTo>
                  <a:lnTo>
                    <a:pt x="9444393" y="1866"/>
                  </a:lnTo>
                  <a:lnTo>
                    <a:pt x="9439910" y="0"/>
                  </a:lnTo>
                  <a:lnTo>
                    <a:pt x="9435414" y="1866"/>
                  </a:lnTo>
                  <a:lnTo>
                    <a:pt x="9433560" y="6350"/>
                  </a:lnTo>
                  <a:lnTo>
                    <a:pt x="9435414" y="10845"/>
                  </a:lnTo>
                  <a:lnTo>
                    <a:pt x="9439910" y="12700"/>
                  </a:lnTo>
                  <a:lnTo>
                    <a:pt x="9444393" y="10845"/>
                  </a:lnTo>
                  <a:lnTo>
                    <a:pt x="944626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6567" y="305614"/>
            <a:ext cx="6820825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88" dirty="0" err="1"/>
              <a:t>Выбор</a:t>
            </a:r>
            <a:r>
              <a:rPr spc="-88" dirty="0"/>
              <a:t> </a:t>
            </a:r>
            <a:r>
              <a:rPr lang="ru-RU" spc="62" dirty="0"/>
              <a:t>полезных</a:t>
            </a:r>
            <a:r>
              <a:rPr spc="62" dirty="0"/>
              <a:t> </a:t>
            </a:r>
            <a:r>
              <a:rPr dirty="0"/>
              <a:t>напитков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6567" y="1088858"/>
            <a:ext cx="7453032" cy="7571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19100"/>
              </a:lnSpc>
              <a:spcBef>
                <a:spcPts val="88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Есть много доступных вариантов напитков, но некоторые из них лучше для вас, чем другие. </a:t>
            </a:r>
            <a:r>
              <a:rPr lang="ru-RU" sz="1400" b="1" dirty="0">
                <a:latin typeface="Microsoft Sans Serif"/>
                <a:cs typeface="Microsoft Sans Serif"/>
              </a:rPr>
              <a:t>Это руководство может помочь вам сделать лучший выбор, чтобы избежать обезвоживания и показать свои лучшие результаты</a:t>
            </a:r>
            <a:r>
              <a:rPr lang="ru-RU" sz="1400" dirty="0">
                <a:latin typeface="Microsoft Sans Serif"/>
                <a:cs typeface="Microsoft Sans Serif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54660" y="2062679"/>
            <a:ext cx="3621462" cy="351926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277921">
              <a:lnSpc>
                <a:spcPct val="107200"/>
              </a:lnSpc>
              <a:spcBef>
                <a:spcPts val="88"/>
              </a:spcBef>
            </a:pPr>
            <a:r>
              <a:rPr lang="ru-RU" b="1" spc="-49" dirty="0">
                <a:latin typeface="Arial"/>
                <a:cs typeface="Arial"/>
              </a:rPr>
              <a:t>Газировка, энергетические и спортивные напитки НЕ являются хорошим выбором напитков.</a:t>
            </a:r>
            <a:endParaRPr lang="en-US" b="1" spc="-9" dirty="0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lang="ru-RU" sz="1147" dirty="0">
              <a:latin typeface="Microsoft Sans Serif"/>
              <a:cs typeface="Microsoft Sans Serif"/>
            </a:endParaRPr>
          </a:p>
          <a:p>
            <a:pPr>
              <a:spcBef>
                <a:spcPts val="4"/>
              </a:spcBef>
            </a:pPr>
            <a:endParaRPr sz="1147" dirty="0">
              <a:latin typeface="Microsoft Sans Serif"/>
              <a:cs typeface="Microsoft Sans Serif"/>
            </a:endParaRPr>
          </a:p>
          <a:p>
            <a:pPr marL="11206" marR="149607">
              <a:lnSpc>
                <a:spcPct val="107200"/>
              </a:lnSpc>
            </a:pPr>
            <a:r>
              <a:rPr lang="en-US" sz="1600" b="1" dirty="0">
                <a:latin typeface="Arial"/>
                <a:cs typeface="Arial"/>
              </a:rPr>
              <a:t>3 </a:t>
            </a:r>
            <a:r>
              <a:rPr lang="ru-RU" sz="1600" b="1" dirty="0">
                <a:latin typeface="Arial"/>
                <a:cs typeface="Arial"/>
              </a:rPr>
              <a:t>стакана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ru-RU" sz="1600" b="1" dirty="0">
                <a:latin typeface="Arial"/>
                <a:cs typeface="Arial"/>
              </a:rPr>
              <a:t>обезжиренного </a:t>
            </a:r>
            <a:r>
              <a:rPr sz="1600" b="1" dirty="0" err="1">
                <a:latin typeface="Arial"/>
                <a:cs typeface="Arial"/>
              </a:rPr>
              <a:t>молока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49" dirty="0">
                <a:latin typeface="Arial"/>
                <a:cs typeface="Arial"/>
              </a:rPr>
              <a:t> </a:t>
            </a:r>
            <a:r>
              <a:rPr sz="1600" b="1" spc="-9" dirty="0">
                <a:latin typeface="Arial"/>
                <a:cs typeface="Arial"/>
              </a:rPr>
              <a:t>и </a:t>
            </a:r>
            <a:r>
              <a:rPr sz="1600" b="1" spc="-18" dirty="0">
                <a:latin typeface="Arial"/>
                <a:cs typeface="Arial"/>
              </a:rPr>
              <a:t>100%-ный сок </a:t>
            </a:r>
            <a:r>
              <a:rPr sz="1600" b="1" spc="-9" dirty="0">
                <a:latin typeface="Arial"/>
                <a:cs typeface="Arial"/>
              </a:rPr>
              <a:t>также </a:t>
            </a:r>
            <a:r>
              <a:rPr sz="1600" b="1" dirty="0">
                <a:latin typeface="Arial"/>
                <a:cs typeface="Arial"/>
              </a:rPr>
              <a:t>являются </a:t>
            </a:r>
            <a:r>
              <a:rPr sz="1600" b="1" spc="-9" dirty="0">
                <a:latin typeface="Arial"/>
                <a:cs typeface="Arial"/>
              </a:rPr>
              <a:t>хорошим </a:t>
            </a:r>
            <a:r>
              <a:rPr sz="1600" b="1" spc="-44" dirty="0">
                <a:latin typeface="Arial"/>
                <a:cs typeface="Arial"/>
              </a:rPr>
              <a:t>выбором</a:t>
            </a:r>
            <a:r>
              <a:rPr sz="1600" b="1" spc="-9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1206" marR="4483">
              <a:lnSpc>
                <a:spcPct val="113700"/>
              </a:lnSpc>
              <a:spcBef>
                <a:spcPts val="829"/>
              </a:spcBef>
            </a:pPr>
            <a:r>
              <a:rPr sz="971" spc="-18" dirty="0">
                <a:solidFill>
                  <a:srgbClr val="FDB714"/>
                </a:solidFill>
                <a:latin typeface="Microsoft Sans Serif"/>
                <a:cs typeface="Microsoft Sans Serif"/>
              </a:rPr>
              <a:t>.</a:t>
            </a:r>
            <a:endParaRPr sz="971" dirty="0">
              <a:latin typeface="Microsoft Sans Serif"/>
              <a:cs typeface="Microsoft Sans Serif"/>
            </a:endParaRPr>
          </a:p>
          <a:p>
            <a:pPr>
              <a:spcBef>
                <a:spcPts val="22"/>
              </a:spcBef>
            </a:pPr>
            <a:endParaRPr lang="ru-RU" sz="1544" dirty="0">
              <a:latin typeface="Microsoft Sans Serif"/>
              <a:cs typeface="Microsoft Sans Serif"/>
            </a:endParaRPr>
          </a:p>
          <a:p>
            <a:pPr>
              <a:spcBef>
                <a:spcPts val="22"/>
              </a:spcBef>
            </a:pPr>
            <a:endParaRPr sz="1544" dirty="0">
              <a:latin typeface="Microsoft Sans Serif"/>
              <a:cs typeface="Microsoft Sans Serif"/>
            </a:endParaRPr>
          </a:p>
          <a:p>
            <a:pPr marL="11206"/>
            <a:r>
              <a:rPr sz="1400" b="1" dirty="0">
                <a:latin typeface="Arial"/>
                <a:cs typeface="Arial"/>
              </a:rPr>
              <a:t>Вода </a:t>
            </a:r>
            <a:r>
              <a:rPr sz="1400" b="1" spc="-49" dirty="0">
                <a:latin typeface="Arial"/>
                <a:cs typeface="Arial"/>
              </a:rPr>
              <a:t>- </a:t>
            </a:r>
            <a:r>
              <a:rPr sz="1400" b="1" dirty="0">
                <a:latin typeface="Arial"/>
                <a:cs typeface="Arial"/>
              </a:rPr>
              <a:t>лучший </a:t>
            </a:r>
            <a:r>
              <a:rPr sz="1400" b="1" spc="-26" dirty="0">
                <a:latin typeface="Arial"/>
                <a:cs typeface="Arial"/>
              </a:rPr>
              <a:t>выбор </a:t>
            </a:r>
            <a:r>
              <a:rPr sz="1400" b="1" spc="-9" dirty="0">
                <a:latin typeface="Arial"/>
                <a:cs typeface="Arial"/>
              </a:rPr>
              <a:t>напитка </a:t>
            </a:r>
            <a:r>
              <a:rPr sz="1400" b="1" dirty="0" err="1">
                <a:latin typeface="Arial"/>
                <a:cs typeface="Arial"/>
              </a:rPr>
              <a:t>для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lang="ru-RU" sz="1400" b="1" spc="-9" dirty="0">
                <a:latin typeface="Arial"/>
                <a:cs typeface="Arial"/>
              </a:rPr>
              <a:t>утоления жажды</a:t>
            </a:r>
            <a:r>
              <a:rPr lang="en-US" sz="1400" b="1" spc="-9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6846" y="4808839"/>
            <a:ext cx="1123657" cy="146556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60F57D3-F73F-33F0-56DF-AE0AD1587D7D}"/>
              </a:ext>
            </a:extLst>
          </p:cNvPr>
          <p:cNvGrpSpPr/>
          <p:nvPr/>
        </p:nvGrpSpPr>
        <p:grpSpPr>
          <a:xfrm>
            <a:off x="6050374" y="1837980"/>
            <a:ext cx="2499797" cy="1422351"/>
            <a:chOff x="6369053" y="2246004"/>
            <a:chExt cx="2111947" cy="1182996"/>
          </a:xfrm>
        </p:grpSpPr>
        <p:grpSp>
          <p:nvGrpSpPr>
            <p:cNvPr id="15" name="object 15"/>
            <p:cNvGrpSpPr/>
            <p:nvPr/>
          </p:nvGrpSpPr>
          <p:grpSpPr>
            <a:xfrm>
              <a:off x="7768723" y="2246004"/>
              <a:ext cx="712277" cy="1160584"/>
              <a:chOff x="8652153" y="2545472"/>
              <a:chExt cx="610870" cy="1164590"/>
            </a:xfrm>
          </p:grpSpPr>
          <p:pic>
            <p:nvPicPr>
              <p:cNvPr id="16" name="object 1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652153" y="2545472"/>
                <a:ext cx="590335" cy="1164116"/>
              </a:xfrm>
              <a:prstGeom prst="rect">
                <a:avLst/>
              </a:prstGeom>
            </p:spPr>
          </p:pic>
          <p:sp>
            <p:nvSpPr>
              <p:cNvPr id="17" name="object 17"/>
              <p:cNvSpPr/>
              <p:nvPr/>
            </p:nvSpPr>
            <p:spPr>
              <a:xfrm>
                <a:off x="8747342" y="3091639"/>
                <a:ext cx="515620" cy="499109"/>
              </a:xfrm>
              <a:custGeom>
                <a:avLst/>
                <a:gdLst/>
                <a:ahLst/>
                <a:cxnLst/>
                <a:rect l="l" t="t" r="r" b="b"/>
                <a:pathLst>
                  <a:path w="515620" h="499110">
                    <a:moveTo>
                      <a:pt x="268038" y="0"/>
                    </a:moveTo>
                    <a:lnTo>
                      <a:pt x="247413" y="0"/>
                    </a:lnTo>
                    <a:lnTo>
                      <a:pt x="238244" y="736"/>
                    </a:lnTo>
                    <a:lnTo>
                      <a:pt x="168826" y="15241"/>
                    </a:lnTo>
                    <a:lnTo>
                      <a:pt x="106418" y="47891"/>
                    </a:lnTo>
                    <a:lnTo>
                      <a:pt x="72221" y="76586"/>
                    </a:lnTo>
                    <a:lnTo>
                      <a:pt x="44391" y="109521"/>
                    </a:lnTo>
                    <a:lnTo>
                      <a:pt x="22943" y="146671"/>
                    </a:lnTo>
                    <a:lnTo>
                      <a:pt x="7891" y="188010"/>
                    </a:lnTo>
                    <a:lnTo>
                      <a:pt x="259" y="237172"/>
                    </a:lnTo>
                    <a:lnTo>
                      <a:pt x="221" y="237921"/>
                    </a:lnTo>
                    <a:lnTo>
                      <a:pt x="30" y="238658"/>
                    </a:lnTo>
                    <a:lnTo>
                      <a:pt x="5878" y="302728"/>
                    </a:lnTo>
                    <a:lnTo>
                      <a:pt x="30540" y="367043"/>
                    </a:lnTo>
                    <a:lnTo>
                      <a:pt x="79662" y="429335"/>
                    </a:lnTo>
                    <a:lnTo>
                      <a:pt x="113584" y="456010"/>
                    </a:lnTo>
                    <a:lnTo>
                      <a:pt x="151797" y="476578"/>
                    </a:lnTo>
                    <a:lnTo>
                      <a:pt x="194277" y="491020"/>
                    </a:lnTo>
                    <a:lnTo>
                      <a:pt x="232556" y="497569"/>
                    </a:lnTo>
                    <a:lnTo>
                      <a:pt x="246296" y="498475"/>
                    </a:lnTo>
                    <a:lnTo>
                      <a:pt x="247070" y="498652"/>
                    </a:lnTo>
                    <a:lnTo>
                      <a:pt x="247845" y="498754"/>
                    </a:lnTo>
                    <a:lnTo>
                      <a:pt x="267606" y="498754"/>
                    </a:lnTo>
                    <a:lnTo>
                      <a:pt x="309160" y="493741"/>
                    </a:lnTo>
                    <a:lnTo>
                      <a:pt x="369187" y="474136"/>
                    </a:lnTo>
                    <a:lnTo>
                      <a:pt x="428022" y="435914"/>
                    </a:lnTo>
                    <a:lnTo>
                      <a:pt x="272829" y="435914"/>
                    </a:lnTo>
                    <a:lnTo>
                      <a:pt x="227286" y="434158"/>
                    </a:lnTo>
                    <a:lnTo>
                      <a:pt x="184007" y="422498"/>
                    </a:lnTo>
                    <a:lnTo>
                      <a:pt x="145267" y="401535"/>
                    </a:lnTo>
                    <a:lnTo>
                      <a:pt x="190182" y="358089"/>
                    </a:lnTo>
                    <a:lnTo>
                      <a:pt x="100500" y="358089"/>
                    </a:lnTo>
                    <a:lnTo>
                      <a:pt x="77648" y="318250"/>
                    </a:lnTo>
                    <a:lnTo>
                      <a:pt x="65730" y="271868"/>
                    </a:lnTo>
                    <a:lnTo>
                      <a:pt x="65828" y="258940"/>
                    </a:lnTo>
                    <a:lnTo>
                      <a:pt x="82070" y="170746"/>
                    </a:lnTo>
                    <a:lnTo>
                      <a:pt x="114533" y="123647"/>
                    </a:lnTo>
                    <a:lnTo>
                      <a:pt x="152906" y="92006"/>
                    </a:lnTo>
                    <a:lnTo>
                      <a:pt x="196000" y="71932"/>
                    </a:lnTo>
                    <a:lnTo>
                      <a:pt x="241548" y="62920"/>
                    </a:lnTo>
                    <a:lnTo>
                      <a:pt x="427330" y="62920"/>
                    </a:lnTo>
                    <a:lnTo>
                      <a:pt x="407474" y="46487"/>
                    </a:lnTo>
                    <a:lnTo>
                      <a:pt x="368218" y="24410"/>
                    </a:lnTo>
                    <a:lnTo>
                      <a:pt x="323651" y="8369"/>
                    </a:lnTo>
                    <a:lnTo>
                      <a:pt x="283696" y="1232"/>
                    </a:lnTo>
                    <a:lnTo>
                      <a:pt x="269435" y="292"/>
                    </a:lnTo>
                    <a:lnTo>
                      <a:pt x="268737" y="114"/>
                    </a:lnTo>
                    <a:lnTo>
                      <a:pt x="268038" y="0"/>
                    </a:lnTo>
                    <a:close/>
                  </a:path>
                  <a:path w="515620" h="499110">
                    <a:moveTo>
                      <a:pt x="488686" y="140665"/>
                    </a:moveTo>
                    <a:lnTo>
                      <a:pt x="414952" y="140665"/>
                    </a:lnTo>
                    <a:lnTo>
                      <a:pt x="437976" y="180978"/>
                    </a:lnTo>
                    <a:lnTo>
                      <a:pt x="449908" y="228067"/>
                    </a:lnTo>
                    <a:lnTo>
                      <a:pt x="448861" y="278506"/>
                    </a:lnTo>
                    <a:lnTo>
                      <a:pt x="432952" y="328869"/>
                    </a:lnTo>
                    <a:lnTo>
                      <a:pt x="400296" y="375729"/>
                    </a:lnTo>
                    <a:lnTo>
                      <a:pt x="361609" y="407302"/>
                    </a:lnTo>
                    <a:lnTo>
                      <a:pt x="318362" y="427163"/>
                    </a:lnTo>
                    <a:lnTo>
                      <a:pt x="272829" y="435914"/>
                    </a:lnTo>
                    <a:lnTo>
                      <a:pt x="428022" y="435914"/>
                    </a:lnTo>
                    <a:lnTo>
                      <a:pt x="458640" y="405358"/>
                    </a:lnTo>
                    <a:lnTo>
                      <a:pt x="481617" y="372610"/>
                    </a:lnTo>
                    <a:lnTo>
                      <a:pt x="499455" y="335751"/>
                    </a:lnTo>
                    <a:lnTo>
                      <a:pt x="511703" y="292276"/>
                    </a:lnTo>
                    <a:lnTo>
                      <a:pt x="514761" y="266407"/>
                    </a:lnTo>
                    <a:lnTo>
                      <a:pt x="515269" y="260286"/>
                    </a:lnTo>
                    <a:lnTo>
                      <a:pt x="515421" y="259613"/>
                    </a:lnTo>
                    <a:lnTo>
                      <a:pt x="515317" y="237172"/>
                    </a:lnTo>
                    <a:lnTo>
                      <a:pt x="514774" y="230593"/>
                    </a:lnTo>
                    <a:lnTo>
                      <a:pt x="507311" y="186451"/>
                    </a:lnTo>
                    <a:lnTo>
                      <a:pt x="493374" y="148717"/>
                    </a:lnTo>
                    <a:lnTo>
                      <a:pt x="488686" y="140665"/>
                    </a:lnTo>
                    <a:close/>
                  </a:path>
                  <a:path w="515620" h="499110">
                    <a:moveTo>
                      <a:pt x="427330" y="62920"/>
                    </a:moveTo>
                    <a:lnTo>
                      <a:pt x="241548" y="62920"/>
                    </a:lnTo>
                    <a:lnTo>
                      <a:pt x="287278" y="64465"/>
                    </a:lnTo>
                    <a:lnTo>
                      <a:pt x="330922" y="76061"/>
                    </a:lnTo>
                    <a:lnTo>
                      <a:pt x="370210" y="97205"/>
                    </a:lnTo>
                    <a:lnTo>
                      <a:pt x="100500" y="358089"/>
                    </a:lnTo>
                    <a:lnTo>
                      <a:pt x="190182" y="358089"/>
                    </a:lnTo>
                    <a:lnTo>
                      <a:pt x="414952" y="140665"/>
                    </a:lnTo>
                    <a:lnTo>
                      <a:pt x="488686" y="140665"/>
                    </a:lnTo>
                    <a:lnTo>
                      <a:pt x="470053" y="108663"/>
                    </a:lnTo>
                    <a:lnTo>
                      <a:pt x="441419" y="74580"/>
                    </a:lnTo>
                    <a:lnTo>
                      <a:pt x="427330" y="62920"/>
                    </a:lnTo>
                    <a:close/>
                  </a:path>
                </a:pathLst>
              </a:custGeom>
              <a:solidFill>
                <a:srgbClr val="00AEEF"/>
              </a:solidFill>
            </p:spPr>
            <p:txBody>
              <a:bodyPr wrap="square" lIns="0" tIns="0" rIns="0" bIns="0" rtlCol="0"/>
              <a:lstStyle/>
              <a:p>
                <a:endParaRPr sz="1588"/>
              </a:p>
            </p:txBody>
          </p:sp>
        </p:grpSp>
        <p:grpSp>
          <p:nvGrpSpPr>
            <p:cNvPr id="18" name="object 18"/>
            <p:cNvGrpSpPr/>
            <p:nvPr/>
          </p:nvGrpSpPr>
          <p:grpSpPr>
            <a:xfrm>
              <a:off x="7115367" y="2355036"/>
              <a:ext cx="549457" cy="1073964"/>
              <a:chOff x="7911682" y="2669041"/>
              <a:chExt cx="515620" cy="1083310"/>
            </a:xfrm>
          </p:grpSpPr>
          <p:pic>
            <p:nvPicPr>
              <p:cNvPr id="19" name="object 1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82149" y="2669041"/>
                <a:ext cx="374513" cy="1083061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7911682" y="3104339"/>
                <a:ext cx="515620" cy="499109"/>
              </a:xfrm>
              <a:custGeom>
                <a:avLst/>
                <a:gdLst/>
                <a:ahLst/>
                <a:cxnLst/>
                <a:rect l="l" t="t" r="r" b="b"/>
                <a:pathLst>
                  <a:path w="515620" h="499110">
                    <a:moveTo>
                      <a:pt x="268038" y="0"/>
                    </a:moveTo>
                    <a:lnTo>
                      <a:pt x="247413" y="0"/>
                    </a:lnTo>
                    <a:lnTo>
                      <a:pt x="238244" y="736"/>
                    </a:lnTo>
                    <a:lnTo>
                      <a:pt x="168826" y="15241"/>
                    </a:lnTo>
                    <a:lnTo>
                      <a:pt x="106418" y="47891"/>
                    </a:lnTo>
                    <a:lnTo>
                      <a:pt x="72221" y="76586"/>
                    </a:lnTo>
                    <a:lnTo>
                      <a:pt x="44391" y="109521"/>
                    </a:lnTo>
                    <a:lnTo>
                      <a:pt x="22943" y="146671"/>
                    </a:lnTo>
                    <a:lnTo>
                      <a:pt x="7891" y="188010"/>
                    </a:lnTo>
                    <a:lnTo>
                      <a:pt x="259" y="237172"/>
                    </a:lnTo>
                    <a:lnTo>
                      <a:pt x="221" y="237921"/>
                    </a:lnTo>
                    <a:lnTo>
                      <a:pt x="30" y="238658"/>
                    </a:lnTo>
                    <a:lnTo>
                      <a:pt x="5878" y="302728"/>
                    </a:lnTo>
                    <a:lnTo>
                      <a:pt x="30540" y="367043"/>
                    </a:lnTo>
                    <a:lnTo>
                      <a:pt x="79662" y="429335"/>
                    </a:lnTo>
                    <a:lnTo>
                      <a:pt x="113584" y="456010"/>
                    </a:lnTo>
                    <a:lnTo>
                      <a:pt x="151797" y="476578"/>
                    </a:lnTo>
                    <a:lnTo>
                      <a:pt x="194277" y="491020"/>
                    </a:lnTo>
                    <a:lnTo>
                      <a:pt x="232556" y="497569"/>
                    </a:lnTo>
                    <a:lnTo>
                      <a:pt x="246296" y="498475"/>
                    </a:lnTo>
                    <a:lnTo>
                      <a:pt x="247070" y="498652"/>
                    </a:lnTo>
                    <a:lnTo>
                      <a:pt x="247845" y="498754"/>
                    </a:lnTo>
                    <a:lnTo>
                      <a:pt x="267606" y="498754"/>
                    </a:lnTo>
                    <a:lnTo>
                      <a:pt x="309160" y="493741"/>
                    </a:lnTo>
                    <a:lnTo>
                      <a:pt x="369187" y="474136"/>
                    </a:lnTo>
                    <a:lnTo>
                      <a:pt x="428022" y="435914"/>
                    </a:lnTo>
                    <a:lnTo>
                      <a:pt x="272829" y="435914"/>
                    </a:lnTo>
                    <a:lnTo>
                      <a:pt x="227286" y="434158"/>
                    </a:lnTo>
                    <a:lnTo>
                      <a:pt x="184007" y="422498"/>
                    </a:lnTo>
                    <a:lnTo>
                      <a:pt x="145267" y="401535"/>
                    </a:lnTo>
                    <a:lnTo>
                      <a:pt x="190182" y="358089"/>
                    </a:lnTo>
                    <a:lnTo>
                      <a:pt x="100500" y="358089"/>
                    </a:lnTo>
                    <a:lnTo>
                      <a:pt x="77648" y="318250"/>
                    </a:lnTo>
                    <a:lnTo>
                      <a:pt x="65730" y="271868"/>
                    </a:lnTo>
                    <a:lnTo>
                      <a:pt x="65828" y="258940"/>
                    </a:lnTo>
                    <a:lnTo>
                      <a:pt x="82070" y="170746"/>
                    </a:lnTo>
                    <a:lnTo>
                      <a:pt x="114533" y="123647"/>
                    </a:lnTo>
                    <a:lnTo>
                      <a:pt x="152906" y="92006"/>
                    </a:lnTo>
                    <a:lnTo>
                      <a:pt x="196000" y="71932"/>
                    </a:lnTo>
                    <a:lnTo>
                      <a:pt x="241548" y="62920"/>
                    </a:lnTo>
                    <a:lnTo>
                      <a:pt x="427330" y="62920"/>
                    </a:lnTo>
                    <a:lnTo>
                      <a:pt x="407474" y="46487"/>
                    </a:lnTo>
                    <a:lnTo>
                      <a:pt x="368218" y="24410"/>
                    </a:lnTo>
                    <a:lnTo>
                      <a:pt x="323651" y="8369"/>
                    </a:lnTo>
                    <a:lnTo>
                      <a:pt x="283696" y="1232"/>
                    </a:lnTo>
                    <a:lnTo>
                      <a:pt x="269435" y="292"/>
                    </a:lnTo>
                    <a:lnTo>
                      <a:pt x="268737" y="114"/>
                    </a:lnTo>
                    <a:lnTo>
                      <a:pt x="268038" y="0"/>
                    </a:lnTo>
                    <a:close/>
                  </a:path>
                  <a:path w="515620" h="499110">
                    <a:moveTo>
                      <a:pt x="488686" y="140665"/>
                    </a:moveTo>
                    <a:lnTo>
                      <a:pt x="414952" y="140665"/>
                    </a:lnTo>
                    <a:lnTo>
                      <a:pt x="437976" y="180978"/>
                    </a:lnTo>
                    <a:lnTo>
                      <a:pt x="449908" y="228067"/>
                    </a:lnTo>
                    <a:lnTo>
                      <a:pt x="448861" y="278506"/>
                    </a:lnTo>
                    <a:lnTo>
                      <a:pt x="432952" y="328869"/>
                    </a:lnTo>
                    <a:lnTo>
                      <a:pt x="400296" y="375729"/>
                    </a:lnTo>
                    <a:lnTo>
                      <a:pt x="361609" y="407302"/>
                    </a:lnTo>
                    <a:lnTo>
                      <a:pt x="318362" y="427163"/>
                    </a:lnTo>
                    <a:lnTo>
                      <a:pt x="272829" y="435914"/>
                    </a:lnTo>
                    <a:lnTo>
                      <a:pt x="428022" y="435914"/>
                    </a:lnTo>
                    <a:lnTo>
                      <a:pt x="458640" y="405358"/>
                    </a:lnTo>
                    <a:lnTo>
                      <a:pt x="481617" y="372610"/>
                    </a:lnTo>
                    <a:lnTo>
                      <a:pt x="499455" y="335751"/>
                    </a:lnTo>
                    <a:lnTo>
                      <a:pt x="511703" y="292276"/>
                    </a:lnTo>
                    <a:lnTo>
                      <a:pt x="514761" y="266407"/>
                    </a:lnTo>
                    <a:lnTo>
                      <a:pt x="515269" y="260286"/>
                    </a:lnTo>
                    <a:lnTo>
                      <a:pt x="515421" y="259613"/>
                    </a:lnTo>
                    <a:lnTo>
                      <a:pt x="515317" y="237172"/>
                    </a:lnTo>
                    <a:lnTo>
                      <a:pt x="514774" y="230593"/>
                    </a:lnTo>
                    <a:lnTo>
                      <a:pt x="507311" y="186451"/>
                    </a:lnTo>
                    <a:lnTo>
                      <a:pt x="493374" y="148717"/>
                    </a:lnTo>
                    <a:lnTo>
                      <a:pt x="488686" y="140665"/>
                    </a:lnTo>
                    <a:close/>
                  </a:path>
                  <a:path w="515620" h="499110">
                    <a:moveTo>
                      <a:pt x="427330" y="62920"/>
                    </a:moveTo>
                    <a:lnTo>
                      <a:pt x="241548" y="62920"/>
                    </a:lnTo>
                    <a:lnTo>
                      <a:pt x="287278" y="64465"/>
                    </a:lnTo>
                    <a:lnTo>
                      <a:pt x="330922" y="76061"/>
                    </a:lnTo>
                    <a:lnTo>
                      <a:pt x="370210" y="97205"/>
                    </a:lnTo>
                    <a:lnTo>
                      <a:pt x="100500" y="358089"/>
                    </a:lnTo>
                    <a:lnTo>
                      <a:pt x="190182" y="358089"/>
                    </a:lnTo>
                    <a:lnTo>
                      <a:pt x="414952" y="140665"/>
                    </a:lnTo>
                    <a:lnTo>
                      <a:pt x="488686" y="140665"/>
                    </a:lnTo>
                    <a:lnTo>
                      <a:pt x="470053" y="108663"/>
                    </a:lnTo>
                    <a:lnTo>
                      <a:pt x="441419" y="74580"/>
                    </a:lnTo>
                    <a:lnTo>
                      <a:pt x="427330" y="62920"/>
                    </a:lnTo>
                    <a:close/>
                  </a:path>
                </a:pathLst>
              </a:custGeom>
              <a:solidFill>
                <a:srgbClr val="00AEEF"/>
              </a:solidFill>
            </p:spPr>
            <p:txBody>
              <a:bodyPr wrap="square" lIns="0" tIns="0" rIns="0" bIns="0" rtlCol="0"/>
              <a:lstStyle/>
              <a:p>
                <a:endParaRPr sz="1588"/>
              </a:p>
            </p:txBody>
          </p:sp>
        </p:grpSp>
        <p:grpSp>
          <p:nvGrpSpPr>
            <p:cNvPr id="21" name="object 21"/>
            <p:cNvGrpSpPr/>
            <p:nvPr/>
          </p:nvGrpSpPr>
          <p:grpSpPr>
            <a:xfrm>
              <a:off x="6369053" y="2461026"/>
              <a:ext cx="567139" cy="967727"/>
              <a:chOff x="7065861" y="2789162"/>
              <a:chExt cx="515620" cy="985519"/>
            </a:xfrm>
          </p:grpSpPr>
          <p:pic>
            <p:nvPicPr>
              <p:cNvPr id="22" name="object 2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134616" y="2789162"/>
                <a:ext cx="398229" cy="985185"/>
              </a:xfrm>
              <a:prstGeom prst="rect">
                <a:avLst/>
              </a:prstGeom>
            </p:spPr>
          </p:pic>
          <p:sp>
            <p:nvSpPr>
              <p:cNvPr id="23" name="object 23"/>
              <p:cNvSpPr/>
              <p:nvPr/>
            </p:nvSpPr>
            <p:spPr>
              <a:xfrm>
                <a:off x="7065861" y="3104339"/>
                <a:ext cx="515620" cy="499109"/>
              </a:xfrm>
              <a:custGeom>
                <a:avLst/>
                <a:gdLst/>
                <a:ahLst/>
                <a:cxnLst/>
                <a:rect l="l" t="t" r="r" b="b"/>
                <a:pathLst>
                  <a:path w="515620" h="499110">
                    <a:moveTo>
                      <a:pt x="268038" y="0"/>
                    </a:moveTo>
                    <a:lnTo>
                      <a:pt x="247413" y="0"/>
                    </a:lnTo>
                    <a:lnTo>
                      <a:pt x="238244" y="736"/>
                    </a:lnTo>
                    <a:lnTo>
                      <a:pt x="168826" y="15241"/>
                    </a:lnTo>
                    <a:lnTo>
                      <a:pt x="106418" y="47891"/>
                    </a:lnTo>
                    <a:lnTo>
                      <a:pt x="72221" y="76586"/>
                    </a:lnTo>
                    <a:lnTo>
                      <a:pt x="44391" y="109521"/>
                    </a:lnTo>
                    <a:lnTo>
                      <a:pt x="22943" y="146671"/>
                    </a:lnTo>
                    <a:lnTo>
                      <a:pt x="7891" y="188010"/>
                    </a:lnTo>
                    <a:lnTo>
                      <a:pt x="259" y="237172"/>
                    </a:lnTo>
                    <a:lnTo>
                      <a:pt x="221" y="237921"/>
                    </a:lnTo>
                    <a:lnTo>
                      <a:pt x="30" y="238658"/>
                    </a:lnTo>
                    <a:lnTo>
                      <a:pt x="5878" y="302728"/>
                    </a:lnTo>
                    <a:lnTo>
                      <a:pt x="30540" y="367043"/>
                    </a:lnTo>
                    <a:lnTo>
                      <a:pt x="79662" y="429335"/>
                    </a:lnTo>
                    <a:lnTo>
                      <a:pt x="113584" y="456010"/>
                    </a:lnTo>
                    <a:lnTo>
                      <a:pt x="151797" y="476578"/>
                    </a:lnTo>
                    <a:lnTo>
                      <a:pt x="194277" y="491020"/>
                    </a:lnTo>
                    <a:lnTo>
                      <a:pt x="232556" y="497569"/>
                    </a:lnTo>
                    <a:lnTo>
                      <a:pt x="246296" y="498475"/>
                    </a:lnTo>
                    <a:lnTo>
                      <a:pt x="247070" y="498652"/>
                    </a:lnTo>
                    <a:lnTo>
                      <a:pt x="247845" y="498754"/>
                    </a:lnTo>
                    <a:lnTo>
                      <a:pt x="267606" y="498754"/>
                    </a:lnTo>
                    <a:lnTo>
                      <a:pt x="309160" y="493741"/>
                    </a:lnTo>
                    <a:lnTo>
                      <a:pt x="369187" y="474136"/>
                    </a:lnTo>
                    <a:lnTo>
                      <a:pt x="428022" y="435914"/>
                    </a:lnTo>
                    <a:lnTo>
                      <a:pt x="272829" y="435914"/>
                    </a:lnTo>
                    <a:lnTo>
                      <a:pt x="227286" y="434158"/>
                    </a:lnTo>
                    <a:lnTo>
                      <a:pt x="184007" y="422498"/>
                    </a:lnTo>
                    <a:lnTo>
                      <a:pt x="145267" y="401535"/>
                    </a:lnTo>
                    <a:lnTo>
                      <a:pt x="190182" y="358089"/>
                    </a:lnTo>
                    <a:lnTo>
                      <a:pt x="100500" y="358089"/>
                    </a:lnTo>
                    <a:lnTo>
                      <a:pt x="77648" y="318250"/>
                    </a:lnTo>
                    <a:lnTo>
                      <a:pt x="65730" y="271868"/>
                    </a:lnTo>
                    <a:lnTo>
                      <a:pt x="65828" y="258940"/>
                    </a:lnTo>
                    <a:lnTo>
                      <a:pt x="82070" y="170746"/>
                    </a:lnTo>
                    <a:lnTo>
                      <a:pt x="114533" y="123647"/>
                    </a:lnTo>
                    <a:lnTo>
                      <a:pt x="152906" y="92006"/>
                    </a:lnTo>
                    <a:lnTo>
                      <a:pt x="196000" y="71932"/>
                    </a:lnTo>
                    <a:lnTo>
                      <a:pt x="241548" y="62920"/>
                    </a:lnTo>
                    <a:lnTo>
                      <a:pt x="427330" y="62920"/>
                    </a:lnTo>
                    <a:lnTo>
                      <a:pt x="407474" y="46487"/>
                    </a:lnTo>
                    <a:lnTo>
                      <a:pt x="368218" y="24410"/>
                    </a:lnTo>
                    <a:lnTo>
                      <a:pt x="323651" y="8369"/>
                    </a:lnTo>
                    <a:lnTo>
                      <a:pt x="283696" y="1232"/>
                    </a:lnTo>
                    <a:lnTo>
                      <a:pt x="269435" y="292"/>
                    </a:lnTo>
                    <a:lnTo>
                      <a:pt x="268737" y="114"/>
                    </a:lnTo>
                    <a:lnTo>
                      <a:pt x="268038" y="0"/>
                    </a:lnTo>
                    <a:close/>
                  </a:path>
                  <a:path w="515620" h="499110">
                    <a:moveTo>
                      <a:pt x="488686" y="140665"/>
                    </a:moveTo>
                    <a:lnTo>
                      <a:pt x="414952" y="140665"/>
                    </a:lnTo>
                    <a:lnTo>
                      <a:pt x="437976" y="180978"/>
                    </a:lnTo>
                    <a:lnTo>
                      <a:pt x="449908" y="228067"/>
                    </a:lnTo>
                    <a:lnTo>
                      <a:pt x="448861" y="278506"/>
                    </a:lnTo>
                    <a:lnTo>
                      <a:pt x="432952" y="328869"/>
                    </a:lnTo>
                    <a:lnTo>
                      <a:pt x="400296" y="375729"/>
                    </a:lnTo>
                    <a:lnTo>
                      <a:pt x="361609" y="407302"/>
                    </a:lnTo>
                    <a:lnTo>
                      <a:pt x="318362" y="427163"/>
                    </a:lnTo>
                    <a:lnTo>
                      <a:pt x="272829" y="435914"/>
                    </a:lnTo>
                    <a:lnTo>
                      <a:pt x="428022" y="435914"/>
                    </a:lnTo>
                    <a:lnTo>
                      <a:pt x="458640" y="405358"/>
                    </a:lnTo>
                    <a:lnTo>
                      <a:pt x="481617" y="372610"/>
                    </a:lnTo>
                    <a:lnTo>
                      <a:pt x="499455" y="335751"/>
                    </a:lnTo>
                    <a:lnTo>
                      <a:pt x="511703" y="292276"/>
                    </a:lnTo>
                    <a:lnTo>
                      <a:pt x="514761" y="266407"/>
                    </a:lnTo>
                    <a:lnTo>
                      <a:pt x="515269" y="260286"/>
                    </a:lnTo>
                    <a:lnTo>
                      <a:pt x="515421" y="259613"/>
                    </a:lnTo>
                    <a:lnTo>
                      <a:pt x="515317" y="237172"/>
                    </a:lnTo>
                    <a:lnTo>
                      <a:pt x="514774" y="230593"/>
                    </a:lnTo>
                    <a:lnTo>
                      <a:pt x="507311" y="186451"/>
                    </a:lnTo>
                    <a:lnTo>
                      <a:pt x="493374" y="148717"/>
                    </a:lnTo>
                    <a:lnTo>
                      <a:pt x="488686" y="140665"/>
                    </a:lnTo>
                    <a:close/>
                  </a:path>
                  <a:path w="515620" h="499110">
                    <a:moveTo>
                      <a:pt x="427330" y="62920"/>
                    </a:moveTo>
                    <a:lnTo>
                      <a:pt x="241548" y="62920"/>
                    </a:lnTo>
                    <a:lnTo>
                      <a:pt x="287278" y="64465"/>
                    </a:lnTo>
                    <a:lnTo>
                      <a:pt x="330922" y="76061"/>
                    </a:lnTo>
                    <a:lnTo>
                      <a:pt x="370210" y="97205"/>
                    </a:lnTo>
                    <a:lnTo>
                      <a:pt x="100500" y="358089"/>
                    </a:lnTo>
                    <a:lnTo>
                      <a:pt x="190182" y="358089"/>
                    </a:lnTo>
                    <a:lnTo>
                      <a:pt x="414952" y="140665"/>
                    </a:lnTo>
                    <a:lnTo>
                      <a:pt x="488686" y="140665"/>
                    </a:lnTo>
                    <a:lnTo>
                      <a:pt x="470053" y="108663"/>
                    </a:lnTo>
                    <a:lnTo>
                      <a:pt x="441419" y="74580"/>
                    </a:lnTo>
                    <a:lnTo>
                      <a:pt x="427330" y="62920"/>
                    </a:lnTo>
                    <a:close/>
                  </a:path>
                </a:pathLst>
              </a:custGeom>
              <a:solidFill>
                <a:srgbClr val="00AEEF"/>
              </a:solidFill>
            </p:spPr>
            <p:txBody>
              <a:bodyPr wrap="square" lIns="0" tIns="0" rIns="0" bIns="0" rtlCol="0"/>
              <a:lstStyle/>
              <a:p>
                <a:endParaRPr sz="1588"/>
              </a:p>
            </p:txBody>
          </p:sp>
        </p:grpSp>
      </p:grp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2559" y="2255209"/>
            <a:ext cx="1391377" cy="332673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2AA6B00-1B27-26E1-B4CD-4DFFCF35F10E}"/>
              </a:ext>
            </a:extLst>
          </p:cNvPr>
          <p:cNvGrpSpPr/>
          <p:nvPr/>
        </p:nvGrpSpPr>
        <p:grpSpPr>
          <a:xfrm>
            <a:off x="6435589" y="3488805"/>
            <a:ext cx="1454185" cy="1200728"/>
            <a:chOff x="6374444" y="3557969"/>
            <a:chExt cx="1215105" cy="996863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90441" y="3839169"/>
              <a:ext cx="299108" cy="7156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4444" y="3557969"/>
              <a:ext cx="547732" cy="980727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8868850" y="7294421"/>
            <a:ext cx="59055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spcBef>
                <a:spcPts val="60"/>
              </a:spcBef>
            </a:pPr>
            <a:r>
              <a:rPr lang="en-US" spc="-20"/>
              <a:t>Специальная </a:t>
            </a:r>
            <a:r>
              <a:rPr lang="en-US" spc="-10"/>
              <a:t>Олимпиада</a:t>
            </a:r>
          </a:p>
          <a:p>
            <a:pPr marL="201295"/>
            <a:r>
              <a:rPr lang="en-US" spc="-20"/>
              <a:t>Руководство </a:t>
            </a:r>
            <a:r>
              <a:rPr lang="en-US" spc="-40"/>
              <a:t>FIT </a:t>
            </a:r>
            <a:r>
              <a:rPr lang="en-US"/>
              <a:t>5</a:t>
            </a:r>
            <a:endParaRPr spc="-18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9503409" y="7349995"/>
            <a:ext cx="19621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pc="-25" smtClean="0"/>
              <a:t>6</a:t>
            </a:fld>
            <a:endParaRPr spc="-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0509-6F61-B75B-36EF-D3881279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6F217-F37A-6232-C69E-3ABEA81F7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hole grain products">
            <a:extLst>
              <a:ext uri="{FF2B5EF4-FFF2-40B4-BE49-F238E27FC236}">
                <a16:creationId xmlns:a16="http://schemas.microsoft.com/office/drawing/2014/main" id="{D41415B8-E63B-EE9C-C800-5B8B4F0CB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15098" b="1"/>
          <a:stretch/>
        </p:blipFill>
        <p:spPr bwMode="auto">
          <a:xfrm>
            <a:off x="2991625" y="10"/>
            <a:ext cx="6120019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0CFD5-B071-D40A-5B2E-1D398F98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19"/>
            <a:ext cx="2986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CD01BA-BB03-537B-F0EF-DF6BB73E94FB}"/>
              </a:ext>
            </a:extLst>
          </p:cNvPr>
          <p:cNvSpPr/>
          <p:nvPr/>
        </p:nvSpPr>
        <p:spPr>
          <a:xfrm>
            <a:off x="894799" y="2793556"/>
            <a:ext cx="1782501" cy="2488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/>
              <a:t>Какие</a:t>
            </a:r>
            <a:r>
              <a:rPr lang="ru-RU" sz="2800" dirty="0"/>
              <a:t>  полезные злаки выбрать?</a:t>
            </a:r>
          </a:p>
        </p:txBody>
      </p:sp>
    </p:spTree>
    <p:extLst>
      <p:ext uri="{BB962C8B-B14F-4D97-AF65-F5344CB8AC3E}">
        <p14:creationId xmlns:p14="http://schemas.microsoft.com/office/powerpoint/2010/main" val="391509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C6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FC4086-31EA-27FD-B77D-973B121B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570" y="618681"/>
            <a:ext cx="2372810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Почему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нам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необходимы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 err="1">
                <a:solidFill>
                  <a:srgbClr val="FFFFFF"/>
                </a:solidFill>
              </a:rPr>
              <a:t>полезные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мясо</a:t>
            </a:r>
            <a:r>
              <a:rPr lang="en-US" sz="3100" dirty="0">
                <a:solidFill>
                  <a:srgbClr val="FFFFFF"/>
                </a:solidFill>
              </a:rPr>
              <a:t>, </a:t>
            </a:r>
            <a:r>
              <a:rPr lang="en-US" sz="3100" dirty="0" err="1">
                <a:solidFill>
                  <a:srgbClr val="FFFFFF"/>
                </a:solidFill>
              </a:rPr>
              <a:t>рыба</a:t>
            </a:r>
            <a:r>
              <a:rPr lang="en-US" sz="3100" dirty="0">
                <a:solidFill>
                  <a:srgbClr val="FFFFFF"/>
                </a:solidFill>
              </a:rPr>
              <a:t>, </a:t>
            </a:r>
            <a:r>
              <a:rPr lang="en-US" sz="3100" dirty="0" err="1">
                <a:solidFill>
                  <a:srgbClr val="FFFFFF"/>
                </a:solidFill>
              </a:rPr>
              <a:t>яйца</a:t>
            </a:r>
            <a:r>
              <a:rPr lang="en-US" sz="3100" dirty="0">
                <a:solidFill>
                  <a:srgbClr val="FFFFFF"/>
                </a:solidFill>
              </a:rPr>
              <a:t> и </a:t>
            </a:r>
            <a:r>
              <a:rPr lang="en-US" sz="3100" dirty="0" err="1">
                <a:solidFill>
                  <a:srgbClr val="FFFFFF"/>
                </a:solidFill>
              </a:rPr>
              <a:t>боб</a:t>
            </a:r>
            <a:r>
              <a:rPr lang="ru-RU" sz="3100" dirty="0" err="1">
                <a:solidFill>
                  <a:srgbClr val="FFFFFF"/>
                </a:solidFill>
              </a:rPr>
              <a:t>овые</a:t>
            </a:r>
            <a:r>
              <a:rPr lang="en-US" sz="31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6DCC74-9EDF-114A-6838-1F83E0E45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78" r="11952" b="1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195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sorted vegetables and fruits">
            <a:extLst>
              <a:ext uri="{FF2B5EF4-FFF2-40B4-BE49-F238E27FC236}">
                <a16:creationId xmlns:a16="http://schemas.microsoft.com/office/drawing/2014/main" id="{D303224D-AE54-1FFD-87EE-D47FF196F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3" t="9091" r="461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5791D-DCD2-948C-AE51-64F07108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10" y="2351149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700" dirty="0"/>
              <a:t>Какие ваши любимые фрукты?</a:t>
            </a:r>
            <a:endParaRPr lang="en-US" sz="57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2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7413</TotalTime>
  <Words>2601</Words>
  <Application>Microsoft Office PowerPoint</Application>
  <PresentationFormat>On-screen Show (4:3)</PresentationFormat>
  <Paragraphs>285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bhfbold</vt:lpstr>
      <vt:lpstr>Calibri</vt:lpstr>
      <vt:lpstr>Calibri Light</vt:lpstr>
      <vt:lpstr>Comic Sans MS</vt:lpstr>
      <vt:lpstr>Georgia</vt:lpstr>
      <vt:lpstr>Microsoft Sans Serif</vt:lpstr>
      <vt:lpstr>nerislight</vt:lpstr>
      <vt:lpstr>Open Sans</vt:lpstr>
      <vt:lpstr>Poppins</vt:lpstr>
      <vt:lpstr>Proxima Nova</vt:lpstr>
      <vt:lpstr>Roboto</vt:lpstr>
      <vt:lpstr>Rubik</vt:lpstr>
      <vt:lpstr>Trebuchet</vt:lpstr>
      <vt:lpstr>Office Theme</vt:lpstr>
      <vt:lpstr>Конспект</vt:lpstr>
      <vt:lpstr>Питание и употребление воды для атлетов</vt:lpstr>
      <vt:lpstr>PowerPoint Presentation</vt:lpstr>
      <vt:lpstr>МояТарелка подходит для всех культур.  Вы просто выбираете полезные продукты по группам, показанным в круге..  </vt:lpstr>
      <vt:lpstr>МояТарелка со здоровыми продуктами. Сделай так, чтобы половина продуктов, которые Вы едите, состояла из фруктов и овощей</vt:lpstr>
      <vt:lpstr>Выбор полезных напитков</vt:lpstr>
      <vt:lpstr>PowerPoint Presentation</vt:lpstr>
      <vt:lpstr>Почему нам необходимы  полезные мясо, рыба, яйца и бобовые?</vt:lpstr>
      <vt:lpstr>Какие ваши любимые фрукты?</vt:lpstr>
      <vt:lpstr>Какие овощи самые полезные?</vt:lpstr>
      <vt:lpstr>Как узнать, полезна ли упакованная еда.</vt:lpstr>
      <vt:lpstr>Продукты и напитки, которые укрепляют ваши кости</vt:lpstr>
      <vt:lpstr>Питание для здорового кровяного давления</vt:lpstr>
      <vt:lpstr>Питание для здорового веса и уменьшения объема талии </vt:lpstr>
      <vt:lpstr>Идеальные порции</vt:lpstr>
      <vt:lpstr>Продукты, которые укрепляют твои кости и зубы.  </vt:lpstr>
      <vt:lpstr>Употребление воды и твое здоровье</vt:lpstr>
      <vt:lpstr>Полезные напитки</vt:lpstr>
      <vt:lpstr>PowerPoint Presentation</vt:lpstr>
      <vt:lpstr>PowerPoint Presentation</vt:lpstr>
      <vt:lpstr>PowerPoint Presentation</vt:lpstr>
      <vt:lpstr>Спасибо за ваш интерес к здоровому питанию и употреблению воды. </vt:lpstr>
      <vt:lpstr>Признание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Pittaway</dc:creator>
  <cp:keywords>, docId:70FCDCD952E618B8BF76BE8F521A83C1</cp:keywords>
  <cp:lastModifiedBy>Faith Chabedi</cp:lastModifiedBy>
  <cp:revision>17</cp:revision>
  <dcterms:created xsi:type="dcterms:W3CDTF">2022-08-18T15:40:22Z</dcterms:created>
  <dcterms:modified xsi:type="dcterms:W3CDTF">2024-10-17T06:43:28Z</dcterms:modified>
</cp:coreProperties>
</file>